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handoutMasterIdLst>
    <p:handoutMasterId r:id="rId11"/>
  </p:handoutMasterIdLst>
  <p:sldIdLst>
    <p:sldId id="257" r:id="rId2"/>
    <p:sldId id="317" r:id="rId3"/>
    <p:sldId id="314" r:id="rId4"/>
    <p:sldId id="320" r:id="rId5"/>
    <p:sldId id="322" r:id="rId6"/>
    <p:sldId id="319" r:id="rId7"/>
    <p:sldId id="318" r:id="rId8"/>
    <p:sldId id="315"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gault,France [NCR]"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12" autoAdjust="0"/>
    <p:restoredTop sz="97702" autoAdjust="0"/>
  </p:normalViewPr>
  <p:slideViewPr>
    <p:cSldViewPr>
      <p:cViewPr>
        <p:scale>
          <a:sx n="123" d="100"/>
          <a:sy n="123" d="100"/>
        </p:scale>
        <p:origin x="-7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D8416B7-7FFE-439D-9CCA-725EBBB96F32}" type="datetimeFigureOut">
              <a:rPr lang="en-CA" smtClean="0"/>
              <a:t>26/02/2015</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DDFD923-0BD2-4141-B5EA-38AA80F796DB}" type="slidenum">
              <a:rPr lang="en-CA" smtClean="0"/>
              <a:t>‹#›</a:t>
            </a:fld>
            <a:endParaRPr lang="en-CA"/>
          </a:p>
        </p:txBody>
      </p:sp>
    </p:spTree>
    <p:extLst>
      <p:ext uri="{BB962C8B-B14F-4D97-AF65-F5344CB8AC3E}">
        <p14:creationId xmlns:p14="http://schemas.microsoft.com/office/powerpoint/2010/main" val="3117030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6" tIns="46588" rIns="93176" bIns="46588"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76" tIns="46588" rIns="93176" bIns="46588" rtlCol="0"/>
          <a:lstStyle>
            <a:lvl1pPr algn="r">
              <a:defRPr sz="1200"/>
            </a:lvl1pPr>
          </a:lstStyle>
          <a:p>
            <a:fld id="{3CAB5956-81A0-48A0-8710-3AE243F22C3F}" type="datetimeFigureOut">
              <a:rPr lang="en-US" smtClean="0"/>
              <a:t>2/26/2015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endParaRPr lang="en-US"/>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6" tIns="46588" rIns="93176" bIns="4658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3176" tIns="46588" rIns="93176" bIns="46588"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3176" tIns="46588" rIns="93176" bIns="46588" rtlCol="0" anchor="b"/>
          <a:lstStyle>
            <a:lvl1pPr algn="r">
              <a:defRPr sz="1200"/>
            </a:lvl1pPr>
          </a:lstStyle>
          <a:p>
            <a:fld id="{9119DC75-84FC-4A09-BCAC-147BD7AB6A0F}" type="slidenum">
              <a:rPr lang="en-US" smtClean="0"/>
              <a:t>‹#›</a:t>
            </a:fld>
            <a:endParaRPr lang="en-US"/>
          </a:p>
        </p:txBody>
      </p:sp>
    </p:spTree>
    <p:extLst>
      <p:ext uri="{BB962C8B-B14F-4D97-AF65-F5344CB8AC3E}">
        <p14:creationId xmlns:p14="http://schemas.microsoft.com/office/powerpoint/2010/main" val="2030489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29B30FC-8F09-485C-BD2A-43088C88A41A}" type="slidenum">
              <a:rPr lang="en-CA" altLang="en-US">
                <a:solidFill>
                  <a:prstClr val="black"/>
                </a:solidFill>
              </a:rPr>
              <a:pPr/>
              <a:t>1</a:t>
            </a:fld>
            <a:endParaRPr lang="en-CA" altLang="en-US">
              <a:solidFill>
                <a:prstClr val="black"/>
              </a:solidFill>
            </a:endParaRPr>
          </a:p>
        </p:txBody>
      </p:sp>
      <p:sp>
        <p:nvSpPr>
          <p:cNvPr id="17410" name="Rectangle 7"/>
          <p:cNvSpPr txBox="1">
            <a:spLocks noGrp="1" noChangeArrowheads="1"/>
          </p:cNvSpPr>
          <p:nvPr/>
        </p:nvSpPr>
        <p:spPr bwMode="auto">
          <a:xfrm>
            <a:off x="3970939" y="8829966"/>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6" tIns="46588" rIns="93176" bIns="46588"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fontAlgn="base">
              <a:spcBef>
                <a:spcPct val="0"/>
              </a:spcBef>
              <a:spcAft>
                <a:spcPct val="0"/>
              </a:spcAft>
            </a:pPr>
            <a:fld id="{FB9F64B1-B4D4-442E-B1D6-567D8B067F5A}" type="slidenum">
              <a:rPr kumimoji="1" lang="en-US" altLang="en-US" sz="1200">
                <a:solidFill>
                  <a:prstClr val="black"/>
                </a:solidFill>
                <a:ea typeface="Arial Unicode MS" pitchFamily="34" charset="-128"/>
                <a:cs typeface="Arial Unicode MS" pitchFamily="34" charset="-128"/>
              </a:rPr>
              <a:pPr algn="r" fontAlgn="base">
                <a:spcBef>
                  <a:spcPct val="0"/>
                </a:spcBef>
                <a:spcAft>
                  <a:spcPct val="0"/>
                </a:spcAft>
              </a:pPr>
              <a:t>1</a:t>
            </a:fld>
            <a:endParaRPr kumimoji="1" lang="en-US" altLang="en-US" sz="1200">
              <a:solidFill>
                <a:prstClr val="black"/>
              </a:solidFill>
              <a:ea typeface="Arial Unicode MS" pitchFamily="34" charset="-128"/>
              <a:cs typeface="Arial Unicode MS" pitchFamily="34" charset="-128"/>
            </a:endParaRPr>
          </a:p>
        </p:txBody>
      </p:sp>
      <p:sp>
        <p:nvSpPr>
          <p:cNvPr id="17411" name="Rectangle 2"/>
          <p:cNvSpPr>
            <a:spLocks noGrp="1" noRot="1" noChangeAspect="1" noChangeArrowheads="1" noTextEdit="1"/>
          </p:cNvSpPr>
          <p:nvPr>
            <p:ph type="sldImg"/>
          </p:nvPr>
        </p:nvSpPr>
        <p:spPr>
          <a:xfrm>
            <a:off x="1179513" y="696913"/>
            <a:ext cx="4648200" cy="3486150"/>
          </a:xfrm>
          <a:ln/>
        </p:spPr>
      </p:sp>
      <p:sp>
        <p:nvSpPr>
          <p:cNvPr id="17412" name="Rectangle 3"/>
          <p:cNvSpPr>
            <a:spLocks noGrp="1" noChangeArrowheads="1"/>
          </p:cNvSpPr>
          <p:nvPr>
            <p:ph type="body" idx="1"/>
          </p:nvPr>
        </p:nvSpPr>
        <p:spPr>
          <a:xfrm>
            <a:off x="701041" y="4415791"/>
            <a:ext cx="5609943" cy="4183380"/>
          </a:xfrm>
        </p:spPr>
        <p:txBody>
          <a:bodyPr/>
          <a:lstStyle/>
          <a:p>
            <a:pPr>
              <a:buFontTx/>
              <a:buNone/>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05AF1F-6EDC-4D76-B479-331E03508781}" type="slidenum">
              <a:rPr lang="en-US" altLang="en-US"/>
              <a:pPr/>
              <a:t>2</a:t>
            </a:fld>
            <a:endParaRPr lang="en-US" altLang="en-US"/>
          </a:p>
        </p:txBody>
      </p:sp>
      <p:sp>
        <p:nvSpPr>
          <p:cNvPr id="893954" name="Rectangle 2"/>
          <p:cNvSpPr>
            <a:spLocks noGrp="1" noRot="1" noChangeAspect="1" noChangeArrowheads="1" noTextEdit="1"/>
          </p:cNvSpPr>
          <p:nvPr>
            <p:ph type="sldImg"/>
          </p:nvPr>
        </p:nvSpPr>
        <p:spPr>
          <a:ln/>
        </p:spPr>
      </p:sp>
      <p:sp>
        <p:nvSpPr>
          <p:cNvPr id="8939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Scenario 1:</a:t>
            </a:r>
          </a:p>
          <a:p>
            <a:r>
              <a:rPr lang="en-CA" dirty="0" smtClean="0"/>
              <a:t>Paccar Canada is</a:t>
            </a:r>
            <a:r>
              <a:rPr lang="en-CA" baseline="0" dirty="0" smtClean="0"/>
              <a:t> the “CEPA” company as the dealer must operate through Paccar Canada</a:t>
            </a:r>
          </a:p>
          <a:p>
            <a:pPr marL="165261" indent="-165261" defTabSz="881390">
              <a:buFont typeface="Arial" panose="020B0604020202020204" pitchFamily="34" charset="0"/>
              <a:buChar char="•"/>
            </a:pPr>
            <a:r>
              <a:rPr lang="en-CA" dirty="0" smtClean="0"/>
              <a:t>Canadian customer purchases truck</a:t>
            </a:r>
            <a:r>
              <a:rPr lang="en-CA" baseline="0" dirty="0" smtClean="0"/>
              <a:t> through a KW/PB dealer in Canada</a:t>
            </a:r>
          </a:p>
          <a:p>
            <a:pPr marL="165261" indent="-165261">
              <a:buFont typeface="Arial" panose="020B0604020202020204" pitchFamily="34" charset="0"/>
              <a:buChar char="•"/>
            </a:pPr>
            <a:r>
              <a:rPr lang="en-CA" dirty="0" smtClean="0"/>
              <a:t>KW/PC Dealer acts on behalf of Paccar to receive customer order and arrange final delivery of the vehicle to the customer.</a:t>
            </a:r>
          </a:p>
          <a:p>
            <a:pPr marL="165261" indent="-165261">
              <a:buFont typeface="Arial" panose="020B0604020202020204" pitchFamily="34" charset="0"/>
              <a:buChar char="•"/>
            </a:pPr>
            <a:r>
              <a:rPr lang="en-CA" baseline="0" dirty="0" smtClean="0"/>
              <a:t>Paccar Canada confirms order (possibly financing) and authorizes truck fabrication</a:t>
            </a:r>
          </a:p>
          <a:p>
            <a:pPr marL="165261" indent="-165261">
              <a:buFont typeface="Arial" panose="020B0604020202020204" pitchFamily="34" charset="0"/>
              <a:buChar char="•"/>
            </a:pPr>
            <a:r>
              <a:rPr lang="en-CA" baseline="0" dirty="0" smtClean="0"/>
              <a:t>Truck assembled outside of Canada and shipped directly to dealer</a:t>
            </a:r>
          </a:p>
          <a:p>
            <a:pPr marL="165261" indent="-165261">
              <a:buFont typeface="Arial" panose="020B0604020202020204" pitchFamily="34" charset="0"/>
              <a:buChar char="•"/>
            </a:pPr>
            <a:r>
              <a:rPr lang="en-CA" baseline="0" dirty="0" smtClean="0"/>
              <a:t>Vehicle title transferred through Paccar Canada via dealer to purchaser</a:t>
            </a:r>
            <a:endParaRPr lang="en-CA" dirty="0"/>
          </a:p>
        </p:txBody>
      </p:sp>
      <p:sp>
        <p:nvSpPr>
          <p:cNvPr id="4" name="Slide Number Placeholder 3"/>
          <p:cNvSpPr>
            <a:spLocks noGrp="1"/>
          </p:cNvSpPr>
          <p:nvPr>
            <p:ph type="sldNum" sz="quarter" idx="10"/>
          </p:nvPr>
        </p:nvSpPr>
        <p:spPr/>
        <p:txBody>
          <a:bodyPr/>
          <a:lstStyle/>
          <a:p>
            <a:pPr>
              <a:defRPr/>
            </a:pPr>
            <a:fld id="{C11D36CB-D7F4-4B44-8849-67CF7ADE1E29}" type="slidenum">
              <a:rPr lang="en-US" smtClean="0"/>
              <a:pPr>
                <a:defRPr/>
              </a:pPr>
              <a:t>3</a:t>
            </a:fld>
            <a:endParaRPr lang="en-US"/>
          </a:p>
        </p:txBody>
      </p:sp>
    </p:spTree>
    <p:extLst>
      <p:ext uri="{BB962C8B-B14F-4D97-AF65-F5344CB8AC3E}">
        <p14:creationId xmlns:p14="http://schemas.microsoft.com/office/powerpoint/2010/main" val="3572799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119DC75-84FC-4A09-BCAC-147BD7AB6A0F}" type="slidenum">
              <a:rPr lang="en-US" smtClean="0"/>
              <a:t>8</a:t>
            </a:fld>
            <a:endParaRPr lang="en-US"/>
          </a:p>
        </p:txBody>
      </p:sp>
    </p:spTree>
    <p:extLst>
      <p:ext uri="{BB962C8B-B14F-4D97-AF65-F5344CB8AC3E}">
        <p14:creationId xmlns:p14="http://schemas.microsoft.com/office/powerpoint/2010/main" val="216712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bwMode="gray">
      <p:bgPr>
        <a:solidFill>
          <a:schemeClr val="bg1"/>
        </a:solidFill>
        <a:effectLst/>
      </p:bgPr>
    </p:bg>
    <p:spTree>
      <p:nvGrpSpPr>
        <p:cNvPr id="1" name=""/>
        <p:cNvGrpSpPr/>
        <p:nvPr/>
      </p:nvGrpSpPr>
      <p:grpSpPr>
        <a:xfrm>
          <a:off x="0" y="0"/>
          <a:ext cx="0" cy="0"/>
          <a:chOff x="0" y="0"/>
          <a:chExt cx="0" cy="0"/>
        </a:xfrm>
      </p:grpSpPr>
      <p:pic>
        <p:nvPicPr>
          <p:cNvPr id="2" name="Picture 13" descr="fip_can_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15"/>
          <p:cNvSpPr txBox="1">
            <a:spLocks noChangeArrowheads="1"/>
          </p:cNvSpPr>
          <p:nvPr/>
        </p:nvSpPr>
        <p:spPr bwMode="auto">
          <a:xfrm>
            <a:off x="6659563" y="6296025"/>
            <a:ext cx="2305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r" eaLnBrk="1" hangingPunct="1">
              <a:defRPr/>
            </a:pPr>
            <a:r>
              <a:rPr lang="en-US" sz="1400" b="0" smtClean="0">
                <a:latin typeface="Arial Narrow" pitchFamily="34" charset="0"/>
              </a:rPr>
              <a:t>.</a:t>
            </a:r>
            <a:endParaRPr lang="fr-CA" sz="1400" b="0" smtClean="0"/>
          </a:p>
        </p:txBody>
      </p:sp>
      <p:pic>
        <p:nvPicPr>
          <p:cNvPr id="4" name="Picture 16" descr="COM1016_corp_banner__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36613"/>
            <a:ext cx="914400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75695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en-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4456854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927850" y="274638"/>
            <a:ext cx="2057400" cy="5851525"/>
          </a:xfrm>
        </p:spPr>
        <p:txBody>
          <a:bodyPr vert="eaVert"/>
          <a:lstStyle/>
          <a:p>
            <a:r>
              <a:rPr lang="en-US" smtClean="0"/>
              <a:t>Click to edit Master title style</a:t>
            </a:r>
            <a:endParaRPr lang="en-CA"/>
          </a:p>
        </p:txBody>
      </p:sp>
      <p:sp>
        <p:nvSpPr>
          <p:cNvPr id="3" name="Espace réservé du texte vertical 2"/>
          <p:cNvSpPr>
            <a:spLocks noGrp="1"/>
          </p:cNvSpPr>
          <p:nvPr>
            <p:ph type="body" orient="vert" idx="1"/>
          </p:nvPr>
        </p:nvSpPr>
        <p:spPr>
          <a:xfrm>
            <a:off x="75565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78916681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re. Texte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755650" y="274638"/>
            <a:ext cx="8229600" cy="1143000"/>
          </a:xfrm>
        </p:spPr>
        <p:txBody>
          <a:bodyPr/>
          <a:lstStyle/>
          <a:p>
            <a:r>
              <a:rPr lang="en-US" smtClean="0"/>
              <a:t>Click to edit Master title style</a:t>
            </a:r>
            <a:endParaRPr lang="en-CA"/>
          </a:p>
        </p:txBody>
      </p:sp>
      <p:sp>
        <p:nvSpPr>
          <p:cNvPr id="3" name="Espace réservé du texte 2"/>
          <p:cNvSpPr>
            <a:spLocks noGrp="1"/>
          </p:cNvSpPr>
          <p:nvPr>
            <p:ph type="body" sz="half" idx="1"/>
          </p:nvPr>
        </p:nvSpPr>
        <p:spPr>
          <a:xfrm>
            <a:off x="75565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Espace réservé du contenu 3"/>
          <p:cNvSpPr>
            <a:spLocks noGrp="1"/>
          </p:cNvSpPr>
          <p:nvPr>
            <p:ph sz="quarter" idx="2"/>
          </p:nvPr>
        </p:nvSpPr>
        <p:spPr>
          <a:xfrm>
            <a:off x="494665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Espace réservé du contenu 4"/>
          <p:cNvSpPr>
            <a:spLocks noGrp="1"/>
          </p:cNvSpPr>
          <p:nvPr>
            <p:ph sz="quarter" idx="3"/>
          </p:nvPr>
        </p:nvSpPr>
        <p:spPr>
          <a:xfrm>
            <a:off x="494665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40679435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en-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39686489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7922645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en-CA"/>
          </a:p>
        </p:txBody>
      </p:sp>
      <p:sp>
        <p:nvSpPr>
          <p:cNvPr id="3" name="Espace réservé du contenu 2"/>
          <p:cNvSpPr>
            <a:spLocks noGrp="1"/>
          </p:cNvSpPr>
          <p:nvPr>
            <p:ph sz="half" idx="1"/>
          </p:nvPr>
        </p:nvSpPr>
        <p:spPr>
          <a:xfrm>
            <a:off x="75565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Espace réservé du contenu 3"/>
          <p:cNvSpPr>
            <a:spLocks noGrp="1"/>
          </p:cNvSpPr>
          <p:nvPr>
            <p:ph sz="half" idx="2"/>
          </p:nvPr>
        </p:nvSpPr>
        <p:spPr>
          <a:xfrm>
            <a:off x="494665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45440779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66656255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206333418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701378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4781792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0341828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ext Box 24"/>
          <p:cNvSpPr txBox="1">
            <a:spLocks noChangeArrowheads="1"/>
          </p:cNvSpPr>
          <p:nvPr/>
        </p:nvSpPr>
        <p:spPr bwMode="auto">
          <a:xfrm>
            <a:off x="827088" y="6237288"/>
            <a:ext cx="81375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defRPr/>
            </a:pPr>
            <a:r>
              <a:rPr lang="en-CA" sz="1000" b="0" smtClean="0"/>
              <a:t>Page </a:t>
            </a:r>
            <a:fld id="{D9077F6F-AACB-4D3D-91C2-7EB20A0E6747}" type="slidenum">
              <a:rPr lang="en-CA" sz="1000" b="0" smtClean="0"/>
              <a:pPr algn="ctr" eaLnBrk="1" hangingPunct="1">
                <a:defRPr/>
              </a:pPr>
              <a:t>‹#›</a:t>
            </a:fld>
            <a:endParaRPr kumimoji="0" lang="en-CA" sz="1000" b="0" smtClean="0"/>
          </a:p>
        </p:txBody>
      </p:sp>
      <p:sp>
        <p:nvSpPr>
          <p:cNvPr id="1027" name="Rectangle 28"/>
          <p:cNvSpPr>
            <a:spLocks noGrp="1" noChangeArrowheads="1"/>
          </p:cNvSpPr>
          <p:nvPr>
            <p:ph type="title"/>
          </p:nvPr>
        </p:nvSpPr>
        <p:spPr bwMode="auto">
          <a:xfrm>
            <a:off x="75565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1028" name="Rectangle 29"/>
          <p:cNvSpPr>
            <a:spLocks noGrp="1" noChangeArrowheads="1"/>
          </p:cNvSpPr>
          <p:nvPr>
            <p:ph type="body" idx="1"/>
          </p:nvPr>
        </p:nvSpPr>
        <p:spPr bwMode="auto">
          <a:xfrm>
            <a:off x="75565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1029" name="Line 30"/>
          <p:cNvSpPr>
            <a:spLocks noChangeShapeType="1"/>
          </p:cNvSpPr>
          <p:nvPr/>
        </p:nvSpPr>
        <p:spPr bwMode="auto">
          <a:xfrm>
            <a:off x="827088" y="1268413"/>
            <a:ext cx="8316912" cy="0"/>
          </a:xfrm>
          <a:prstGeom prst="line">
            <a:avLst/>
          </a:prstGeom>
          <a:noFill/>
          <a:ln w="28575">
            <a:solidFill>
              <a:srgbClr val="3A601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1030" name="Text Box 32"/>
          <p:cNvSpPr txBox="1">
            <a:spLocks noChangeArrowheads="1"/>
          </p:cNvSpPr>
          <p:nvPr/>
        </p:nvSpPr>
        <p:spPr bwMode="auto">
          <a:xfrm>
            <a:off x="6731000" y="44450"/>
            <a:ext cx="2305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r" eaLnBrk="1" hangingPunct="1">
              <a:defRPr/>
            </a:pPr>
            <a:r>
              <a:rPr lang="en-US" sz="1400" b="0" smtClean="0">
                <a:latin typeface="Arial Narrow" pitchFamily="34" charset="0"/>
              </a:rPr>
              <a:t>.</a:t>
            </a:r>
            <a:endParaRPr lang="fr-CA" sz="1400" b="0" smtClean="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rtl="0" eaLnBrk="1" fontAlgn="base" hangingPunct="1">
        <a:spcBef>
          <a:spcPct val="0"/>
        </a:spcBef>
        <a:spcAft>
          <a:spcPct val="0"/>
        </a:spcAft>
        <a:defRPr kumimoji="1" sz="3600" b="1">
          <a:solidFill>
            <a:srgbClr val="3A601B"/>
          </a:solidFill>
          <a:latin typeface="+mj-lt"/>
          <a:ea typeface="+mj-ea"/>
          <a:cs typeface="+mj-cs"/>
        </a:defRPr>
      </a:lvl1pPr>
      <a:lvl2pPr algn="l" rtl="0" eaLnBrk="1" fontAlgn="base" hangingPunct="1">
        <a:spcBef>
          <a:spcPct val="0"/>
        </a:spcBef>
        <a:spcAft>
          <a:spcPct val="0"/>
        </a:spcAft>
        <a:defRPr kumimoji="1" sz="3600" b="1">
          <a:solidFill>
            <a:srgbClr val="3A601B"/>
          </a:solidFill>
          <a:latin typeface="Arial" charset="0"/>
          <a:ea typeface="Arial Unicode MS" pitchFamily="34" charset="-128"/>
          <a:cs typeface="Arial Unicode MS" pitchFamily="34" charset="-128"/>
        </a:defRPr>
      </a:lvl2pPr>
      <a:lvl3pPr algn="l" rtl="0" eaLnBrk="1" fontAlgn="base" hangingPunct="1">
        <a:spcBef>
          <a:spcPct val="0"/>
        </a:spcBef>
        <a:spcAft>
          <a:spcPct val="0"/>
        </a:spcAft>
        <a:defRPr kumimoji="1" sz="3600" b="1">
          <a:solidFill>
            <a:srgbClr val="3A601B"/>
          </a:solidFill>
          <a:latin typeface="Arial" charset="0"/>
          <a:ea typeface="Arial Unicode MS" pitchFamily="34" charset="-128"/>
          <a:cs typeface="Arial Unicode MS" pitchFamily="34" charset="-128"/>
        </a:defRPr>
      </a:lvl3pPr>
      <a:lvl4pPr algn="l" rtl="0" eaLnBrk="1" fontAlgn="base" hangingPunct="1">
        <a:spcBef>
          <a:spcPct val="0"/>
        </a:spcBef>
        <a:spcAft>
          <a:spcPct val="0"/>
        </a:spcAft>
        <a:defRPr kumimoji="1" sz="3600" b="1">
          <a:solidFill>
            <a:srgbClr val="3A601B"/>
          </a:solidFill>
          <a:latin typeface="Arial" charset="0"/>
          <a:ea typeface="Arial Unicode MS" pitchFamily="34" charset="-128"/>
          <a:cs typeface="Arial Unicode MS" pitchFamily="34" charset="-128"/>
        </a:defRPr>
      </a:lvl4pPr>
      <a:lvl5pPr algn="l" rtl="0" eaLnBrk="1" fontAlgn="base" hangingPunct="1">
        <a:spcBef>
          <a:spcPct val="0"/>
        </a:spcBef>
        <a:spcAft>
          <a:spcPct val="0"/>
        </a:spcAft>
        <a:defRPr kumimoji="1" sz="3600" b="1">
          <a:solidFill>
            <a:srgbClr val="3A601B"/>
          </a:solidFill>
          <a:latin typeface="Arial" charset="0"/>
          <a:ea typeface="Arial Unicode MS" pitchFamily="34" charset="-128"/>
          <a:cs typeface="Arial Unicode MS" pitchFamily="34" charset="-128"/>
        </a:defRPr>
      </a:lvl5pPr>
      <a:lvl6pPr marL="457200" algn="l" rtl="0" eaLnBrk="1" fontAlgn="base" hangingPunct="1">
        <a:spcBef>
          <a:spcPct val="0"/>
        </a:spcBef>
        <a:spcAft>
          <a:spcPct val="0"/>
        </a:spcAft>
        <a:defRPr kumimoji="1" sz="3600" b="1">
          <a:solidFill>
            <a:srgbClr val="3A601B"/>
          </a:solidFill>
          <a:latin typeface="Arial" charset="0"/>
          <a:ea typeface="Arial Unicode MS" pitchFamily="34" charset="-128"/>
          <a:cs typeface="Arial Unicode MS" pitchFamily="34" charset="-128"/>
        </a:defRPr>
      </a:lvl6pPr>
      <a:lvl7pPr marL="914400" algn="l" rtl="0" eaLnBrk="1" fontAlgn="base" hangingPunct="1">
        <a:spcBef>
          <a:spcPct val="0"/>
        </a:spcBef>
        <a:spcAft>
          <a:spcPct val="0"/>
        </a:spcAft>
        <a:defRPr kumimoji="1" sz="3600" b="1">
          <a:solidFill>
            <a:srgbClr val="3A601B"/>
          </a:solidFill>
          <a:latin typeface="Arial" charset="0"/>
          <a:ea typeface="Arial Unicode MS" pitchFamily="34" charset="-128"/>
          <a:cs typeface="Arial Unicode MS" pitchFamily="34" charset="-128"/>
        </a:defRPr>
      </a:lvl7pPr>
      <a:lvl8pPr marL="1371600" algn="l" rtl="0" eaLnBrk="1" fontAlgn="base" hangingPunct="1">
        <a:spcBef>
          <a:spcPct val="0"/>
        </a:spcBef>
        <a:spcAft>
          <a:spcPct val="0"/>
        </a:spcAft>
        <a:defRPr kumimoji="1" sz="3600" b="1">
          <a:solidFill>
            <a:srgbClr val="3A601B"/>
          </a:solidFill>
          <a:latin typeface="Arial" charset="0"/>
          <a:ea typeface="Arial Unicode MS" pitchFamily="34" charset="-128"/>
          <a:cs typeface="Arial Unicode MS" pitchFamily="34" charset="-128"/>
        </a:defRPr>
      </a:lvl8pPr>
      <a:lvl9pPr marL="1828800" algn="l" rtl="0" eaLnBrk="1" fontAlgn="base" hangingPunct="1">
        <a:spcBef>
          <a:spcPct val="0"/>
        </a:spcBef>
        <a:spcAft>
          <a:spcPct val="0"/>
        </a:spcAft>
        <a:defRPr kumimoji="1" sz="3600" b="1">
          <a:solidFill>
            <a:srgbClr val="3A601B"/>
          </a:solidFill>
          <a:latin typeface="Arial" charset="0"/>
          <a:ea typeface="Arial Unicode MS" pitchFamily="34" charset="-128"/>
          <a:cs typeface="Arial Unicode MS" pitchFamily="34" charset="-128"/>
        </a:defRPr>
      </a:lvl9pPr>
    </p:titleStyle>
    <p:bodyStyle>
      <a:lvl1pPr marL="287338" indent="-287338" algn="l" rtl="0" eaLnBrk="1" fontAlgn="base" hangingPunct="1">
        <a:spcBef>
          <a:spcPct val="20000"/>
        </a:spcBef>
        <a:spcAft>
          <a:spcPct val="0"/>
        </a:spcAft>
        <a:buClr>
          <a:srgbClr val="FF0000"/>
        </a:buClr>
        <a:buSzPct val="120000"/>
        <a:buChar char="•"/>
        <a:defRPr kumimoji="1" sz="2400">
          <a:solidFill>
            <a:schemeClr val="tx1"/>
          </a:solidFill>
          <a:latin typeface="+mn-lt"/>
          <a:ea typeface="+mn-ea"/>
          <a:cs typeface="+mn-cs"/>
        </a:defRPr>
      </a:lvl1pPr>
      <a:lvl2pPr marL="765175" indent="-287338" algn="l" rtl="0" eaLnBrk="1" fontAlgn="base" hangingPunct="1">
        <a:spcBef>
          <a:spcPct val="20000"/>
        </a:spcBef>
        <a:spcAft>
          <a:spcPct val="0"/>
        </a:spcAft>
        <a:buClr>
          <a:srgbClr val="3A601B"/>
        </a:buClr>
        <a:buFont typeface="Arial" charset="0"/>
        <a:buChar char="–"/>
        <a:defRPr kumimoji="1" sz="2000">
          <a:solidFill>
            <a:schemeClr val="tx1"/>
          </a:solidFill>
          <a:latin typeface="+mn-lt"/>
          <a:ea typeface="+mn-ea"/>
          <a:cs typeface="+mn-cs"/>
        </a:defRPr>
      </a:lvl2pPr>
      <a:lvl3pPr marL="1139825" indent="-182563" algn="l" rtl="0" eaLnBrk="1" fontAlgn="base" hangingPunct="1">
        <a:spcBef>
          <a:spcPct val="20000"/>
        </a:spcBef>
        <a:spcAft>
          <a:spcPct val="0"/>
        </a:spcAft>
        <a:buClr>
          <a:srgbClr val="C8A200"/>
        </a:buClr>
        <a:buFont typeface="Arial" charset="0"/>
        <a:buChar char="▪"/>
        <a:defRPr kumimoji="1">
          <a:solidFill>
            <a:schemeClr val="tx1"/>
          </a:solidFill>
          <a:latin typeface="+mn-lt"/>
          <a:ea typeface="+mn-ea"/>
          <a:cs typeface="+mn-cs"/>
        </a:defRPr>
      </a:lvl3pPr>
      <a:lvl4pPr marL="1617663" indent="-287338" algn="l" rtl="0" eaLnBrk="1" fontAlgn="base" hangingPunct="1">
        <a:spcBef>
          <a:spcPct val="20000"/>
        </a:spcBef>
        <a:spcAft>
          <a:spcPct val="0"/>
        </a:spcAft>
        <a:buChar char="–"/>
        <a:defRPr kumimoji="1" sz="1600">
          <a:solidFill>
            <a:schemeClr val="tx1"/>
          </a:solidFill>
          <a:latin typeface="+mn-lt"/>
          <a:ea typeface="+mn-ea"/>
          <a:cs typeface="+mn-cs"/>
        </a:defRPr>
      </a:lvl4pPr>
      <a:lvl5pPr marL="2000250" indent="-190500" algn="l" rtl="0" eaLnBrk="1" fontAlgn="base" hangingPunct="1">
        <a:spcBef>
          <a:spcPct val="20000"/>
        </a:spcBef>
        <a:spcAft>
          <a:spcPct val="0"/>
        </a:spcAft>
        <a:buChar char="»"/>
        <a:defRPr kumimoji="1" sz="1400">
          <a:solidFill>
            <a:schemeClr val="tx1"/>
          </a:solidFill>
          <a:latin typeface="+mn-lt"/>
          <a:ea typeface="+mn-ea"/>
          <a:cs typeface="+mn-cs"/>
        </a:defRPr>
      </a:lvl5pPr>
      <a:lvl6pPr marL="2457450" indent="-190500" algn="l" rtl="0" eaLnBrk="1" fontAlgn="base" hangingPunct="1">
        <a:spcBef>
          <a:spcPct val="20000"/>
        </a:spcBef>
        <a:spcAft>
          <a:spcPct val="0"/>
        </a:spcAft>
        <a:buChar char="»"/>
        <a:defRPr kumimoji="1" sz="1400">
          <a:solidFill>
            <a:schemeClr val="tx1"/>
          </a:solidFill>
          <a:latin typeface="+mn-lt"/>
          <a:ea typeface="+mn-ea"/>
          <a:cs typeface="+mn-cs"/>
        </a:defRPr>
      </a:lvl6pPr>
      <a:lvl7pPr marL="2914650" indent="-190500" algn="l" rtl="0" eaLnBrk="1" fontAlgn="base" hangingPunct="1">
        <a:spcBef>
          <a:spcPct val="20000"/>
        </a:spcBef>
        <a:spcAft>
          <a:spcPct val="0"/>
        </a:spcAft>
        <a:buChar char="»"/>
        <a:defRPr kumimoji="1" sz="1400">
          <a:solidFill>
            <a:schemeClr val="tx1"/>
          </a:solidFill>
          <a:latin typeface="+mn-lt"/>
          <a:ea typeface="+mn-ea"/>
          <a:cs typeface="+mn-cs"/>
        </a:defRPr>
      </a:lvl7pPr>
      <a:lvl8pPr marL="3371850" indent="-190500" algn="l" rtl="0" eaLnBrk="1" fontAlgn="base" hangingPunct="1">
        <a:spcBef>
          <a:spcPct val="20000"/>
        </a:spcBef>
        <a:spcAft>
          <a:spcPct val="0"/>
        </a:spcAft>
        <a:buChar char="»"/>
        <a:defRPr kumimoji="1" sz="1400">
          <a:solidFill>
            <a:schemeClr val="tx1"/>
          </a:solidFill>
          <a:latin typeface="+mn-lt"/>
          <a:ea typeface="+mn-ea"/>
          <a:cs typeface="+mn-cs"/>
        </a:defRPr>
      </a:lvl8pPr>
      <a:lvl9pPr marL="3829050" indent="-190500" algn="l" rtl="0" eaLnBrk="1" fontAlgn="base" hangingPunct="1">
        <a:spcBef>
          <a:spcPct val="20000"/>
        </a:spcBef>
        <a:spcAft>
          <a:spcPct val="0"/>
        </a:spcAft>
        <a:buChar char="»"/>
        <a:defRPr kumimoji="1" sz="14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hyperlink" Target="http://www.havanastreet.com/clipart/objects/pages/outboard_gif.htm" TargetMode="External"/><Relationship Id="rId5" Type="http://schemas.openxmlformats.org/officeDocument/2006/relationships/image" Target="../media/image6.wmf"/><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2.wmf"/><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11.gif"/><Relationship Id="rId4" Type="http://schemas.openxmlformats.org/officeDocument/2006/relationships/image" Target="../media/image10.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8.jpeg"/><Relationship Id="rId7"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13.png"/><Relationship Id="rId5" Type="http://schemas.openxmlformats.org/officeDocument/2006/relationships/image" Target="../media/image10.wmf"/><Relationship Id="rId10" Type="http://schemas.openxmlformats.org/officeDocument/2006/relationships/image" Target="../media/image6.wmf"/><Relationship Id="rId4" Type="http://schemas.openxmlformats.org/officeDocument/2006/relationships/image" Target="../media/image9.wmf"/><Relationship Id="rId9" Type="http://schemas.openxmlformats.org/officeDocument/2006/relationships/image" Target="../media/image11.gif"/></Relationships>
</file>

<file path=ppt/slides/_rels/slide8.xml.rels><?xml version="1.0" encoding="UTF-8" standalone="yes"?>
<Relationships xmlns="http://schemas.openxmlformats.org/package/2006/relationships"><Relationship Id="rId3" Type="http://schemas.openxmlformats.org/officeDocument/2006/relationships/hyperlink" Target="mailto:VehicleandEngineInfo@ec.gc.c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idx="4294967295"/>
          </p:nvPr>
        </p:nvSpPr>
        <p:spPr>
          <a:xfrm>
            <a:off x="683568" y="2262755"/>
            <a:ext cx="8172450" cy="1440160"/>
          </a:xfrm>
        </p:spPr>
        <p:txBody>
          <a:bodyPr/>
          <a:lstStyle/>
          <a:p>
            <a:pPr algn="ctr"/>
            <a:r>
              <a:rPr lang="en-US" altLang="en-US" sz="2400" dirty="0">
                <a:solidFill>
                  <a:schemeClr val="tx1"/>
                </a:solidFill>
              </a:rPr>
              <a:t>Marine Spark-Ignition Engine, Vessel and Off-Road Recreational Vehicle Emission Regulations</a:t>
            </a:r>
            <a:r>
              <a:rPr lang="en-US" altLang="en-US" sz="2400" dirty="0"/>
              <a:t> </a:t>
            </a:r>
          </a:p>
        </p:txBody>
      </p:sp>
      <p:sp>
        <p:nvSpPr>
          <p:cNvPr id="16387" name="Rectangle 3"/>
          <p:cNvSpPr>
            <a:spLocks noGrp="1" noChangeArrowheads="1"/>
          </p:cNvSpPr>
          <p:nvPr>
            <p:ph type="subTitle" idx="4294967295"/>
          </p:nvPr>
        </p:nvSpPr>
        <p:spPr>
          <a:xfrm>
            <a:off x="4464050" y="3500438"/>
            <a:ext cx="4679950" cy="2016125"/>
          </a:xfrm>
        </p:spPr>
        <p:txBody>
          <a:bodyPr/>
          <a:lstStyle/>
          <a:p>
            <a:pPr marL="0" indent="0" algn="r">
              <a:buFontTx/>
              <a:buNone/>
            </a:pPr>
            <a:endParaRPr lang="en-CA" altLang="en-US" sz="1800" b="1" dirty="0"/>
          </a:p>
          <a:p>
            <a:pPr marL="0" indent="0" algn="r">
              <a:buFontTx/>
              <a:buNone/>
            </a:pPr>
            <a:endParaRPr lang="en-CA" altLang="en-US" sz="1800" b="1" dirty="0"/>
          </a:p>
        </p:txBody>
      </p:sp>
      <p:sp>
        <p:nvSpPr>
          <p:cNvPr id="5" name="Rectangle 4"/>
          <p:cNvSpPr>
            <a:spLocks noGrp="1" noChangeArrowheads="1"/>
          </p:cNvSpPr>
          <p:nvPr/>
        </p:nvSpPr>
        <p:spPr bwMode="auto">
          <a:xfrm>
            <a:off x="2843808" y="3713424"/>
            <a:ext cx="4032449" cy="8677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87338" indent="-287338" algn="l" rtl="0" eaLnBrk="0" fontAlgn="base" hangingPunct="0">
              <a:spcBef>
                <a:spcPct val="20000"/>
              </a:spcBef>
              <a:spcAft>
                <a:spcPct val="0"/>
              </a:spcAft>
              <a:buClr>
                <a:srgbClr val="FF0000"/>
              </a:buClr>
              <a:buSzPct val="120000"/>
              <a:buChar char="•"/>
              <a:defRPr kumimoji="1" sz="2400">
                <a:solidFill>
                  <a:schemeClr val="tx1"/>
                </a:solidFill>
                <a:latin typeface="+mn-lt"/>
                <a:ea typeface="+mn-ea"/>
                <a:cs typeface="+mn-cs"/>
              </a:defRPr>
            </a:lvl1pPr>
            <a:lvl2pPr marL="765175" indent="-287338" algn="l" rtl="0" eaLnBrk="0" fontAlgn="base" hangingPunct="0">
              <a:spcBef>
                <a:spcPct val="20000"/>
              </a:spcBef>
              <a:spcAft>
                <a:spcPct val="0"/>
              </a:spcAft>
              <a:buClr>
                <a:srgbClr val="3A601B"/>
              </a:buClr>
              <a:buFont typeface="Arial" charset="0"/>
              <a:buChar char="–"/>
              <a:defRPr kumimoji="1" sz="2000">
                <a:solidFill>
                  <a:schemeClr val="tx1"/>
                </a:solidFill>
                <a:latin typeface="+mn-lt"/>
                <a:ea typeface="+mn-ea"/>
                <a:cs typeface="+mn-cs"/>
              </a:defRPr>
            </a:lvl2pPr>
            <a:lvl3pPr marL="1139825" indent="-182563" algn="l" rtl="0" eaLnBrk="0" fontAlgn="base" hangingPunct="0">
              <a:spcBef>
                <a:spcPct val="20000"/>
              </a:spcBef>
              <a:spcAft>
                <a:spcPct val="0"/>
              </a:spcAft>
              <a:buClr>
                <a:srgbClr val="C8A200"/>
              </a:buClr>
              <a:buFont typeface="Arial" charset="0"/>
              <a:buChar char="▪"/>
              <a:defRPr kumimoji="1">
                <a:solidFill>
                  <a:schemeClr val="tx1"/>
                </a:solidFill>
                <a:latin typeface="+mn-lt"/>
                <a:ea typeface="+mn-ea"/>
                <a:cs typeface="+mn-cs"/>
              </a:defRPr>
            </a:lvl3pPr>
            <a:lvl4pPr marL="1617663" indent="-287338" algn="l" rtl="0" eaLnBrk="0" fontAlgn="base" hangingPunct="0">
              <a:spcBef>
                <a:spcPct val="20000"/>
              </a:spcBef>
              <a:spcAft>
                <a:spcPct val="0"/>
              </a:spcAft>
              <a:buChar char="–"/>
              <a:defRPr kumimoji="1" sz="1600">
                <a:solidFill>
                  <a:schemeClr val="tx1"/>
                </a:solidFill>
                <a:latin typeface="+mn-lt"/>
                <a:ea typeface="+mn-ea"/>
                <a:cs typeface="+mn-cs"/>
              </a:defRPr>
            </a:lvl4pPr>
            <a:lvl5pPr marL="2000250" indent="-190500" algn="l" rtl="0" eaLnBrk="0" fontAlgn="base" hangingPunct="0">
              <a:spcBef>
                <a:spcPct val="20000"/>
              </a:spcBef>
              <a:spcAft>
                <a:spcPct val="0"/>
              </a:spcAft>
              <a:buChar char="»"/>
              <a:defRPr kumimoji="1" sz="1400">
                <a:solidFill>
                  <a:schemeClr val="tx1"/>
                </a:solidFill>
                <a:latin typeface="+mn-lt"/>
                <a:ea typeface="+mn-ea"/>
                <a:cs typeface="+mn-cs"/>
              </a:defRPr>
            </a:lvl5pPr>
            <a:lvl6pPr marL="2457450" indent="-190500" algn="l" rtl="0" fontAlgn="base">
              <a:spcBef>
                <a:spcPct val="20000"/>
              </a:spcBef>
              <a:spcAft>
                <a:spcPct val="0"/>
              </a:spcAft>
              <a:buChar char="»"/>
              <a:defRPr kumimoji="1" sz="1400">
                <a:solidFill>
                  <a:schemeClr val="tx1"/>
                </a:solidFill>
                <a:latin typeface="+mn-lt"/>
                <a:ea typeface="+mn-ea"/>
                <a:cs typeface="+mn-cs"/>
              </a:defRPr>
            </a:lvl6pPr>
            <a:lvl7pPr marL="2914650" indent="-190500" algn="l" rtl="0" fontAlgn="base">
              <a:spcBef>
                <a:spcPct val="20000"/>
              </a:spcBef>
              <a:spcAft>
                <a:spcPct val="0"/>
              </a:spcAft>
              <a:buChar char="»"/>
              <a:defRPr kumimoji="1" sz="1400">
                <a:solidFill>
                  <a:schemeClr val="tx1"/>
                </a:solidFill>
                <a:latin typeface="+mn-lt"/>
                <a:ea typeface="+mn-ea"/>
                <a:cs typeface="+mn-cs"/>
              </a:defRPr>
            </a:lvl7pPr>
            <a:lvl8pPr marL="3371850" indent="-190500" algn="l" rtl="0" fontAlgn="base">
              <a:spcBef>
                <a:spcPct val="20000"/>
              </a:spcBef>
              <a:spcAft>
                <a:spcPct val="0"/>
              </a:spcAft>
              <a:buChar char="»"/>
              <a:defRPr kumimoji="1" sz="1400">
                <a:solidFill>
                  <a:schemeClr val="tx1"/>
                </a:solidFill>
                <a:latin typeface="+mn-lt"/>
                <a:ea typeface="+mn-ea"/>
                <a:cs typeface="+mn-cs"/>
              </a:defRPr>
            </a:lvl8pPr>
            <a:lvl9pPr marL="3829050" indent="-190500" algn="l" rtl="0" fontAlgn="base">
              <a:spcBef>
                <a:spcPct val="20000"/>
              </a:spcBef>
              <a:spcAft>
                <a:spcPct val="0"/>
              </a:spcAft>
              <a:buChar char="»"/>
              <a:defRPr kumimoji="1" sz="1400">
                <a:solidFill>
                  <a:schemeClr val="tx1"/>
                </a:solidFill>
                <a:latin typeface="+mn-lt"/>
                <a:ea typeface="+mn-ea"/>
                <a:cs typeface="+mn-cs"/>
              </a:defRPr>
            </a:lvl9pPr>
          </a:lstStyle>
          <a:p>
            <a:pPr marL="0" indent="0" algn="ctr" eaLnBrk="1" hangingPunct="1">
              <a:buFontTx/>
              <a:buNone/>
            </a:pPr>
            <a:r>
              <a:rPr lang="en-US" altLang="zh-TW" b="1" dirty="0" smtClean="0"/>
              <a:t>Reporting Options for Marine Products</a:t>
            </a:r>
          </a:p>
        </p:txBody>
      </p:sp>
      <p:sp>
        <p:nvSpPr>
          <p:cNvPr id="6" name="Rectangle 5"/>
          <p:cNvSpPr>
            <a:spLocks noGrp="1" noChangeArrowheads="1"/>
          </p:cNvSpPr>
          <p:nvPr/>
        </p:nvSpPr>
        <p:spPr bwMode="auto">
          <a:xfrm>
            <a:off x="6156176" y="5301208"/>
            <a:ext cx="2592287" cy="64807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87338" indent="-287338" algn="l" rtl="0" eaLnBrk="0" fontAlgn="base" hangingPunct="0">
              <a:spcBef>
                <a:spcPct val="20000"/>
              </a:spcBef>
              <a:spcAft>
                <a:spcPct val="0"/>
              </a:spcAft>
              <a:buClr>
                <a:srgbClr val="FF0000"/>
              </a:buClr>
              <a:buSzPct val="120000"/>
              <a:buChar char="•"/>
              <a:defRPr kumimoji="1" sz="2400">
                <a:solidFill>
                  <a:schemeClr val="tx1"/>
                </a:solidFill>
                <a:latin typeface="+mn-lt"/>
                <a:ea typeface="+mn-ea"/>
                <a:cs typeface="+mn-cs"/>
              </a:defRPr>
            </a:lvl1pPr>
            <a:lvl2pPr marL="765175" indent="-287338" algn="l" rtl="0" eaLnBrk="0" fontAlgn="base" hangingPunct="0">
              <a:spcBef>
                <a:spcPct val="20000"/>
              </a:spcBef>
              <a:spcAft>
                <a:spcPct val="0"/>
              </a:spcAft>
              <a:buClr>
                <a:srgbClr val="3A601B"/>
              </a:buClr>
              <a:buFont typeface="Arial" charset="0"/>
              <a:buChar char="–"/>
              <a:defRPr kumimoji="1" sz="2000">
                <a:solidFill>
                  <a:schemeClr val="tx1"/>
                </a:solidFill>
                <a:latin typeface="+mn-lt"/>
                <a:ea typeface="+mn-ea"/>
                <a:cs typeface="+mn-cs"/>
              </a:defRPr>
            </a:lvl2pPr>
            <a:lvl3pPr marL="1139825" indent="-182563" algn="l" rtl="0" eaLnBrk="0" fontAlgn="base" hangingPunct="0">
              <a:spcBef>
                <a:spcPct val="20000"/>
              </a:spcBef>
              <a:spcAft>
                <a:spcPct val="0"/>
              </a:spcAft>
              <a:buClr>
                <a:srgbClr val="C8A200"/>
              </a:buClr>
              <a:buFont typeface="Arial" charset="0"/>
              <a:buChar char="▪"/>
              <a:defRPr kumimoji="1">
                <a:solidFill>
                  <a:schemeClr val="tx1"/>
                </a:solidFill>
                <a:latin typeface="+mn-lt"/>
                <a:ea typeface="+mn-ea"/>
                <a:cs typeface="+mn-cs"/>
              </a:defRPr>
            </a:lvl3pPr>
            <a:lvl4pPr marL="1617663" indent="-287338" algn="l" rtl="0" eaLnBrk="0" fontAlgn="base" hangingPunct="0">
              <a:spcBef>
                <a:spcPct val="20000"/>
              </a:spcBef>
              <a:spcAft>
                <a:spcPct val="0"/>
              </a:spcAft>
              <a:buChar char="–"/>
              <a:defRPr kumimoji="1" sz="1600">
                <a:solidFill>
                  <a:schemeClr val="tx1"/>
                </a:solidFill>
                <a:latin typeface="+mn-lt"/>
                <a:ea typeface="+mn-ea"/>
                <a:cs typeface="+mn-cs"/>
              </a:defRPr>
            </a:lvl4pPr>
            <a:lvl5pPr marL="2000250" indent="-190500" algn="l" rtl="0" eaLnBrk="0" fontAlgn="base" hangingPunct="0">
              <a:spcBef>
                <a:spcPct val="20000"/>
              </a:spcBef>
              <a:spcAft>
                <a:spcPct val="0"/>
              </a:spcAft>
              <a:buChar char="»"/>
              <a:defRPr kumimoji="1" sz="1400">
                <a:solidFill>
                  <a:schemeClr val="tx1"/>
                </a:solidFill>
                <a:latin typeface="+mn-lt"/>
                <a:ea typeface="+mn-ea"/>
                <a:cs typeface="+mn-cs"/>
              </a:defRPr>
            </a:lvl5pPr>
            <a:lvl6pPr marL="2457450" indent="-190500" algn="l" rtl="0" fontAlgn="base">
              <a:spcBef>
                <a:spcPct val="20000"/>
              </a:spcBef>
              <a:spcAft>
                <a:spcPct val="0"/>
              </a:spcAft>
              <a:buChar char="»"/>
              <a:defRPr kumimoji="1" sz="1400">
                <a:solidFill>
                  <a:schemeClr val="tx1"/>
                </a:solidFill>
                <a:latin typeface="+mn-lt"/>
                <a:ea typeface="+mn-ea"/>
                <a:cs typeface="+mn-cs"/>
              </a:defRPr>
            </a:lvl6pPr>
            <a:lvl7pPr marL="2914650" indent="-190500" algn="l" rtl="0" fontAlgn="base">
              <a:spcBef>
                <a:spcPct val="20000"/>
              </a:spcBef>
              <a:spcAft>
                <a:spcPct val="0"/>
              </a:spcAft>
              <a:buChar char="»"/>
              <a:defRPr kumimoji="1" sz="1400">
                <a:solidFill>
                  <a:schemeClr val="tx1"/>
                </a:solidFill>
                <a:latin typeface="+mn-lt"/>
                <a:ea typeface="+mn-ea"/>
                <a:cs typeface="+mn-cs"/>
              </a:defRPr>
            </a:lvl7pPr>
            <a:lvl8pPr marL="3371850" indent="-190500" algn="l" rtl="0" fontAlgn="base">
              <a:spcBef>
                <a:spcPct val="20000"/>
              </a:spcBef>
              <a:spcAft>
                <a:spcPct val="0"/>
              </a:spcAft>
              <a:buChar char="»"/>
              <a:defRPr kumimoji="1" sz="1400">
                <a:solidFill>
                  <a:schemeClr val="tx1"/>
                </a:solidFill>
                <a:latin typeface="+mn-lt"/>
                <a:ea typeface="+mn-ea"/>
                <a:cs typeface="+mn-cs"/>
              </a:defRPr>
            </a:lvl8pPr>
            <a:lvl9pPr marL="3829050" indent="-190500" algn="l" rtl="0" fontAlgn="base">
              <a:spcBef>
                <a:spcPct val="20000"/>
              </a:spcBef>
              <a:spcAft>
                <a:spcPct val="0"/>
              </a:spcAft>
              <a:buChar char="»"/>
              <a:defRPr kumimoji="1" sz="1400">
                <a:solidFill>
                  <a:schemeClr val="tx1"/>
                </a:solidFill>
                <a:latin typeface="+mn-lt"/>
                <a:ea typeface="+mn-ea"/>
                <a:cs typeface="+mn-cs"/>
              </a:defRPr>
            </a:lvl9pPr>
          </a:lstStyle>
          <a:p>
            <a:pPr marL="0" indent="0" eaLnBrk="1" hangingPunct="1">
              <a:buFontTx/>
              <a:buNone/>
            </a:pPr>
            <a:r>
              <a:rPr lang="en-US" altLang="zh-TW" sz="1600" b="1" dirty="0" smtClean="0"/>
              <a:t>Transportation Division</a:t>
            </a:r>
          </a:p>
          <a:p>
            <a:pPr marL="0" indent="0" eaLnBrk="1" hangingPunct="1">
              <a:buFontTx/>
              <a:buNone/>
            </a:pPr>
            <a:r>
              <a:rPr lang="en-US" altLang="zh-TW" sz="1600" b="1" dirty="0" smtClean="0"/>
              <a:t>February 2015</a:t>
            </a:r>
          </a:p>
        </p:txBody>
      </p:sp>
    </p:spTree>
    <p:extLst>
      <p:ext uri="{BB962C8B-B14F-4D97-AF65-F5344CB8AC3E}">
        <p14:creationId xmlns:p14="http://schemas.microsoft.com/office/powerpoint/2010/main" val="2557811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3779838" y="6381750"/>
            <a:ext cx="2133600" cy="476250"/>
          </a:xfrm>
          <a:prstGeom prst="rect">
            <a:avLst/>
          </a:prstGeom>
        </p:spPr>
        <p:txBody>
          <a:bodyPr/>
          <a:lstStyle/>
          <a:p>
            <a:fld id="{D2294C8F-CF4E-49F6-B4F8-BFB0E7189318}" type="slidenum">
              <a:rPr lang="en-CA" altLang="en-US"/>
              <a:pPr/>
              <a:t>2</a:t>
            </a:fld>
            <a:endParaRPr lang="en-CA" altLang="en-US"/>
          </a:p>
        </p:txBody>
      </p:sp>
      <p:sp>
        <p:nvSpPr>
          <p:cNvPr id="700419" name="Rectangle 3"/>
          <p:cNvSpPr>
            <a:spLocks noGrp="1" noChangeArrowheads="1"/>
          </p:cNvSpPr>
          <p:nvPr>
            <p:ph type="body" idx="1"/>
          </p:nvPr>
        </p:nvSpPr>
        <p:spPr>
          <a:xfrm>
            <a:off x="755650" y="1600200"/>
            <a:ext cx="7992814" cy="4525963"/>
          </a:xfrm>
        </p:spPr>
        <p:txBody>
          <a:bodyPr/>
          <a:lstStyle/>
          <a:p>
            <a:pPr algn="just">
              <a:spcBef>
                <a:spcPct val="0"/>
              </a:spcBef>
              <a:buClrTx/>
              <a:buSzTx/>
              <a:buFontTx/>
              <a:buNone/>
            </a:pPr>
            <a:r>
              <a:rPr lang="en-CA" altLang="en-US" dirty="0"/>
              <a:t>	</a:t>
            </a:r>
            <a:r>
              <a:rPr lang="en-CA" altLang="en-US" sz="2000" dirty="0"/>
              <a:t>The following information is intended for guidance only.  It does not in anyway supersede or modify the requirements of the </a:t>
            </a:r>
            <a:r>
              <a:rPr lang="en-CA" altLang="en-US" sz="2000" i="1" dirty="0"/>
              <a:t>Canadian Environmental Protection Act, 1999</a:t>
            </a:r>
            <a:r>
              <a:rPr lang="en-CA" altLang="en-US" sz="2000" dirty="0"/>
              <a:t> or the </a:t>
            </a:r>
            <a:r>
              <a:rPr lang="en-US" altLang="en-US" sz="2000" i="1" dirty="0"/>
              <a:t>Marine Spark-Ignition Engine, Vessel and Off-Road Recreational Vehicle Emission Regulations</a:t>
            </a:r>
            <a:r>
              <a:rPr lang="en-US" altLang="en-US" sz="2000" dirty="0"/>
              <a:t> </a:t>
            </a:r>
            <a:r>
              <a:rPr lang="en-CA" altLang="en-US" sz="2000" dirty="0" smtClean="0"/>
              <a:t>made </a:t>
            </a:r>
            <a:r>
              <a:rPr lang="en-CA" altLang="en-US" sz="2000" dirty="0"/>
              <a:t>under that Act.  In the event of an inconsistency between this information and the Act and/or the Regulations, the Act and the Regulations shall prevail.</a:t>
            </a:r>
          </a:p>
          <a:p>
            <a:pPr algn="just">
              <a:spcBef>
                <a:spcPct val="0"/>
              </a:spcBef>
              <a:buClrTx/>
              <a:buSzTx/>
              <a:buFontTx/>
              <a:buNone/>
            </a:pPr>
            <a:endParaRPr lang="en-CA" altLang="en-US" sz="2000" dirty="0"/>
          </a:p>
          <a:p>
            <a:pPr algn="just">
              <a:spcBef>
                <a:spcPct val="0"/>
              </a:spcBef>
              <a:buClrTx/>
              <a:buSzTx/>
              <a:buFontTx/>
              <a:buNone/>
            </a:pPr>
            <a:r>
              <a:rPr lang="en-CA" altLang="en-US" sz="2000" dirty="0"/>
              <a:t>	Any images used in this presentation are intended as examples of products covered by these Regulations.  Any trademarks or brand names depicted in these images should not be construed as endorsed nor under scrutiny by Environment Canada.</a:t>
            </a:r>
          </a:p>
          <a:p>
            <a:pPr>
              <a:spcBef>
                <a:spcPct val="0"/>
              </a:spcBef>
              <a:buClrTx/>
              <a:buSzTx/>
              <a:buFontTx/>
              <a:buNone/>
            </a:pPr>
            <a:endParaRPr lang="en-CA" altLang="en-US" sz="2000" b="1" dirty="0"/>
          </a:p>
        </p:txBody>
      </p:sp>
      <p:sp>
        <p:nvSpPr>
          <p:cNvPr id="700424" name="Rectangle 8"/>
          <p:cNvSpPr>
            <a:spLocks noGrp="1" noChangeArrowheads="1"/>
          </p:cNvSpPr>
          <p:nvPr>
            <p:ph type="title"/>
          </p:nvPr>
        </p:nvSpPr>
        <p:spPr>
          <a:noFill/>
          <a:ln/>
        </p:spPr>
        <p:txBody>
          <a:bodyPr/>
          <a:lstStyle/>
          <a:p>
            <a:r>
              <a:rPr lang="en-CA" altLang="en-US" sz="3200" dirty="0"/>
              <a:t>Disclaimer</a:t>
            </a:r>
          </a:p>
        </p:txBody>
      </p:sp>
    </p:spTree>
    <p:extLst>
      <p:ext uri="{BB962C8B-B14F-4D97-AF65-F5344CB8AC3E}">
        <p14:creationId xmlns:p14="http://schemas.microsoft.com/office/powerpoint/2010/main" val="861744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t>Who is subject to the regulations?</a:t>
            </a:r>
            <a:endParaRPr lang="en-CA" sz="3200" dirty="0"/>
          </a:p>
        </p:txBody>
      </p:sp>
      <p:sp>
        <p:nvSpPr>
          <p:cNvPr id="18" name="Rectangle 17"/>
          <p:cNvSpPr/>
          <p:nvPr/>
        </p:nvSpPr>
        <p:spPr bwMode="auto">
          <a:xfrm>
            <a:off x="4384920" y="3330575"/>
            <a:ext cx="1966842" cy="1186561"/>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7338" marR="0" indent="-287338" algn="ctr" defTabSz="914400" rtl="0" eaLnBrk="1" fontAlgn="base" latinLnBrk="0" hangingPunct="1">
              <a:lnSpc>
                <a:spcPct val="100000"/>
              </a:lnSpc>
              <a:spcBef>
                <a:spcPct val="20000"/>
              </a:spcBef>
              <a:spcAft>
                <a:spcPct val="0"/>
              </a:spcAft>
              <a:buClr>
                <a:srgbClr val="CC3300"/>
              </a:buClr>
              <a:buSzTx/>
              <a:buFontTx/>
              <a:buNone/>
              <a:tabLst/>
            </a:pPr>
            <a:endParaRPr kumimoji="1" lang="en-CA" sz="6600" b="0"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sp>
        <p:nvSpPr>
          <p:cNvPr id="19" name="Rectangle 18"/>
          <p:cNvSpPr/>
          <p:nvPr/>
        </p:nvSpPr>
        <p:spPr bwMode="auto">
          <a:xfrm>
            <a:off x="3405143" y="4155136"/>
            <a:ext cx="2764824" cy="1418255"/>
          </a:xfrm>
          <a:prstGeom prst="rect">
            <a:avLst/>
          </a:prstGeom>
          <a:noFill/>
          <a:ln w="12700" cap="flat" cmpd="sng" algn="ctr">
            <a:solidFill>
              <a:schemeClr val="tx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7338" marR="0" indent="-287338" algn="ctr" defTabSz="914400" rtl="0" eaLnBrk="1" fontAlgn="base" latinLnBrk="0" hangingPunct="1">
              <a:lnSpc>
                <a:spcPct val="100000"/>
              </a:lnSpc>
              <a:spcBef>
                <a:spcPct val="20000"/>
              </a:spcBef>
              <a:spcAft>
                <a:spcPct val="0"/>
              </a:spcAft>
              <a:buClr>
                <a:srgbClr val="CC3300"/>
              </a:buClr>
              <a:buSzTx/>
              <a:buFontTx/>
              <a:buNone/>
              <a:tabLst/>
            </a:pPr>
            <a:endParaRPr kumimoji="1" lang="en-CA" sz="6600" b="0"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cxnSp>
        <p:nvCxnSpPr>
          <p:cNvPr id="22" name="Curved Connector 21"/>
          <p:cNvCxnSpPr/>
          <p:nvPr/>
        </p:nvCxnSpPr>
        <p:spPr bwMode="auto">
          <a:xfrm>
            <a:off x="2937055" y="4393985"/>
            <a:ext cx="464642" cy="20909"/>
          </a:xfrm>
          <a:prstGeom prst="curvedConnector3">
            <a:avLst>
              <a:gd name="adj1" fmla="val 44997"/>
            </a:avLst>
          </a:prstGeom>
          <a:noFill/>
          <a:ln w="25400" cap="flat" cmpd="sng" algn="ctr">
            <a:solidFill>
              <a:schemeClr val="tx1"/>
            </a:solidFill>
            <a:prstDash val="solid"/>
            <a:round/>
            <a:headEnd type="none" w="med" len="med"/>
            <a:tailEnd type="arrow"/>
          </a:ln>
          <a:effectLst/>
        </p:spPr>
      </p:cxnSp>
      <p:sp>
        <p:nvSpPr>
          <p:cNvPr id="79" name="TextBox 78"/>
          <p:cNvSpPr txBox="1"/>
          <p:nvPr/>
        </p:nvSpPr>
        <p:spPr>
          <a:xfrm rot="19727291">
            <a:off x="3314540" y="4620625"/>
            <a:ext cx="1326004" cy="369332"/>
          </a:xfrm>
          <a:prstGeom prst="rect">
            <a:avLst/>
          </a:prstGeom>
          <a:noFill/>
          <a:effectLst>
            <a:outerShdw blurRad="50800" dist="38100" dir="5400000" algn="t" rotWithShape="0">
              <a:prstClr val="black">
                <a:alpha val="40000"/>
              </a:prstClr>
            </a:outerShdw>
          </a:effectLst>
          <a:scene3d>
            <a:camera prst="orthographicFront"/>
            <a:lightRig rig="threePt" dir="t"/>
          </a:scene3d>
          <a:sp3d/>
        </p:spPr>
        <p:txBody>
          <a:bodyPr wrap="none" rtlCol="0">
            <a:spAutoFit/>
          </a:bodyPr>
          <a:lstStyle/>
          <a:p>
            <a:pPr algn="ctr"/>
            <a:r>
              <a:rPr lang="en-CA" sz="1800" b="1" dirty="0" smtClean="0">
                <a:solidFill>
                  <a:srgbClr val="FF0000"/>
                </a:solidFill>
              </a:rPr>
              <a:t>Must meet</a:t>
            </a:r>
            <a:endParaRPr lang="en-CA" sz="1800" b="1" dirty="0">
              <a:solidFill>
                <a:srgbClr val="FF0000"/>
              </a:solidFill>
            </a:endParaRPr>
          </a:p>
        </p:txBody>
      </p:sp>
      <p:pic>
        <p:nvPicPr>
          <p:cNvPr id="35" name="Picture 220" descr="Boat: powerboat Illustration of powerboat symbol,vector,illustration,transportation,water,powerboat,motorboat,engine,fishing,recreation,travel,touris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7250" y="4659267"/>
            <a:ext cx="1309688"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25" descr="C:\Users\deschateletsj\AppData\Local\Microsoft\Windows\Temporary Internet Files\Content.IE5\ZIPHGOR4\MC90012889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01697" y="1390651"/>
            <a:ext cx="690563"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24" descr="C:\Users\deschateletsj\AppData\Local\Microsoft\Windows\Temporary Internet Files\Content.IE5\MSI2P474\MC900015889[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77152" y="1350171"/>
            <a:ext cx="7207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TextBox 42"/>
          <p:cNvSpPr txBox="1"/>
          <p:nvPr/>
        </p:nvSpPr>
        <p:spPr>
          <a:xfrm>
            <a:off x="3382959" y="4155137"/>
            <a:ext cx="1736373" cy="338554"/>
          </a:xfrm>
          <a:prstGeom prst="rect">
            <a:avLst/>
          </a:prstGeom>
          <a:noFill/>
        </p:spPr>
        <p:txBody>
          <a:bodyPr wrap="none" rtlCol="0">
            <a:spAutoFit/>
          </a:bodyPr>
          <a:lstStyle/>
          <a:p>
            <a:pPr algn="ctr"/>
            <a:r>
              <a:rPr lang="en-CA" sz="1600" dirty="0" smtClean="0"/>
              <a:t>Dealer (importer)</a:t>
            </a:r>
            <a:endParaRPr lang="en-CA" sz="1600" dirty="0"/>
          </a:p>
        </p:txBody>
      </p:sp>
      <p:sp>
        <p:nvSpPr>
          <p:cNvPr id="47" name="TextBox 46"/>
          <p:cNvSpPr txBox="1"/>
          <p:nvPr/>
        </p:nvSpPr>
        <p:spPr>
          <a:xfrm>
            <a:off x="3390008" y="2006187"/>
            <a:ext cx="1447065" cy="338554"/>
          </a:xfrm>
          <a:prstGeom prst="rect">
            <a:avLst/>
          </a:prstGeom>
          <a:noFill/>
        </p:spPr>
        <p:txBody>
          <a:bodyPr wrap="square" rtlCol="0">
            <a:spAutoFit/>
          </a:bodyPr>
          <a:lstStyle/>
          <a:p>
            <a:r>
              <a:rPr lang="en-CA" sz="1600" dirty="0" smtClean="0"/>
              <a:t>Manufacturer</a:t>
            </a:r>
            <a:endParaRPr lang="en-CA" sz="1600" dirty="0"/>
          </a:p>
        </p:txBody>
      </p:sp>
      <p:pic>
        <p:nvPicPr>
          <p:cNvPr id="48" name="Picture 220" descr="Boat: powerboat Illustration of powerboat symbol,vector,illustration,transportation,water,powerboat,motorboat,engine,fishing,recreation,travel,touris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2229" y="2459037"/>
            <a:ext cx="1309688"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Rectangle 48"/>
          <p:cNvSpPr/>
          <p:nvPr/>
        </p:nvSpPr>
        <p:spPr bwMode="auto">
          <a:xfrm>
            <a:off x="3415617" y="2014526"/>
            <a:ext cx="2754349" cy="1385063"/>
          </a:xfrm>
          <a:prstGeom prst="rect">
            <a:avLst/>
          </a:prstGeom>
          <a:noFill/>
          <a:ln w="12700" cap="flat" cmpd="sng" algn="ctr">
            <a:solidFill>
              <a:schemeClr val="tx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7338" marR="0" indent="-287338" algn="ctr" defTabSz="914400" rtl="0" eaLnBrk="1" fontAlgn="base" latinLnBrk="0" hangingPunct="1">
              <a:lnSpc>
                <a:spcPct val="100000"/>
              </a:lnSpc>
              <a:spcBef>
                <a:spcPct val="20000"/>
              </a:spcBef>
              <a:spcAft>
                <a:spcPct val="0"/>
              </a:spcAft>
              <a:buClr>
                <a:srgbClr val="CC3300"/>
              </a:buClr>
              <a:buSzTx/>
              <a:buFontTx/>
              <a:buNone/>
              <a:tabLst/>
            </a:pPr>
            <a:endParaRPr kumimoji="1" lang="en-CA" sz="6600" b="0"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sp>
        <p:nvSpPr>
          <p:cNvPr id="51" name="TextBox 50"/>
          <p:cNvSpPr txBox="1"/>
          <p:nvPr/>
        </p:nvSpPr>
        <p:spPr>
          <a:xfrm rot="19727291">
            <a:off x="3325014" y="2455615"/>
            <a:ext cx="1326004" cy="369332"/>
          </a:xfrm>
          <a:prstGeom prst="rect">
            <a:avLst/>
          </a:prstGeom>
          <a:noFill/>
          <a:effectLst>
            <a:outerShdw blurRad="50800" dist="38100" dir="5400000" algn="t" rotWithShape="0">
              <a:prstClr val="black">
                <a:alpha val="40000"/>
              </a:prstClr>
            </a:outerShdw>
          </a:effectLst>
          <a:scene3d>
            <a:camera prst="orthographicFront"/>
            <a:lightRig rig="threePt" dir="t"/>
          </a:scene3d>
          <a:sp3d/>
        </p:spPr>
        <p:txBody>
          <a:bodyPr wrap="none" rtlCol="0">
            <a:spAutoFit/>
          </a:bodyPr>
          <a:lstStyle/>
          <a:p>
            <a:pPr algn="ctr"/>
            <a:r>
              <a:rPr lang="en-CA" sz="1800" b="1" dirty="0" smtClean="0">
                <a:solidFill>
                  <a:srgbClr val="FF0000"/>
                </a:solidFill>
              </a:rPr>
              <a:t>Must meet</a:t>
            </a:r>
            <a:endParaRPr lang="en-CA" sz="1800" b="1" dirty="0">
              <a:solidFill>
                <a:srgbClr val="FF0000"/>
              </a:solidFill>
            </a:endParaRPr>
          </a:p>
        </p:txBody>
      </p:sp>
      <p:cxnSp>
        <p:nvCxnSpPr>
          <p:cNvPr id="73" name="Curved Connector 72"/>
          <p:cNvCxnSpPr/>
          <p:nvPr/>
        </p:nvCxnSpPr>
        <p:spPr bwMode="auto">
          <a:xfrm flipV="1">
            <a:off x="6167162" y="2640281"/>
            <a:ext cx="405518" cy="184206"/>
          </a:xfrm>
          <a:prstGeom prst="curvedConnector3">
            <a:avLst>
              <a:gd name="adj1" fmla="val 50000"/>
            </a:avLst>
          </a:prstGeom>
          <a:noFill/>
          <a:ln w="25400" cap="flat" cmpd="sng" algn="ctr">
            <a:solidFill>
              <a:schemeClr val="tx1"/>
            </a:solidFill>
            <a:prstDash val="solid"/>
            <a:round/>
            <a:headEnd type="none" w="med" len="med"/>
            <a:tailEnd type="arrow"/>
          </a:ln>
          <a:effectLst/>
        </p:spPr>
      </p:cxnSp>
      <p:sp>
        <p:nvSpPr>
          <p:cNvPr id="74" name="Rectangle 73"/>
          <p:cNvSpPr/>
          <p:nvPr/>
        </p:nvSpPr>
        <p:spPr bwMode="auto">
          <a:xfrm>
            <a:off x="6572680" y="2411751"/>
            <a:ext cx="819143" cy="361249"/>
          </a:xfrm>
          <a:prstGeom prst="rect">
            <a:avLst/>
          </a:prstGeom>
          <a:noFill/>
          <a:ln w="12700" cap="flat" cmpd="sng" algn="ctr">
            <a:solidFill>
              <a:schemeClr val="tx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7338" marR="0" indent="-287338" algn="ctr" defTabSz="914400" rtl="0" eaLnBrk="1" fontAlgn="base" latinLnBrk="0" hangingPunct="1">
              <a:lnSpc>
                <a:spcPct val="100000"/>
              </a:lnSpc>
              <a:spcBef>
                <a:spcPct val="20000"/>
              </a:spcBef>
              <a:spcAft>
                <a:spcPct val="0"/>
              </a:spcAft>
              <a:buClr>
                <a:srgbClr val="CC3300"/>
              </a:buClr>
              <a:buSzTx/>
              <a:buFontTx/>
              <a:buNone/>
              <a:tabLst/>
            </a:pPr>
            <a:endParaRPr kumimoji="1" lang="en-CA" sz="6600" b="0"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sp>
        <p:nvSpPr>
          <p:cNvPr id="81" name="TextBox 80"/>
          <p:cNvSpPr txBox="1"/>
          <p:nvPr/>
        </p:nvSpPr>
        <p:spPr>
          <a:xfrm>
            <a:off x="6604428" y="2434446"/>
            <a:ext cx="787395" cy="338554"/>
          </a:xfrm>
          <a:prstGeom prst="rect">
            <a:avLst/>
          </a:prstGeom>
          <a:noFill/>
        </p:spPr>
        <p:txBody>
          <a:bodyPr wrap="none" rtlCol="0">
            <a:spAutoFit/>
          </a:bodyPr>
          <a:lstStyle/>
          <a:p>
            <a:r>
              <a:rPr lang="en-CA" sz="1600" dirty="0" smtClean="0"/>
              <a:t>Dealer</a:t>
            </a:r>
            <a:endParaRPr lang="en-CA" sz="1600" dirty="0"/>
          </a:p>
        </p:txBody>
      </p:sp>
      <p:cxnSp>
        <p:nvCxnSpPr>
          <p:cNvPr id="82" name="Curved Connector 81"/>
          <p:cNvCxnSpPr>
            <a:stCxn id="74" idx="2"/>
            <a:endCxn id="85" idx="1"/>
          </p:cNvCxnSpPr>
          <p:nvPr/>
        </p:nvCxnSpPr>
        <p:spPr bwMode="auto">
          <a:xfrm rot="16200000" flipH="1">
            <a:off x="7237330" y="2517922"/>
            <a:ext cx="210493" cy="720648"/>
          </a:xfrm>
          <a:prstGeom prst="curvedConnector2">
            <a:avLst/>
          </a:prstGeom>
          <a:noFill/>
          <a:ln w="25400" cap="flat" cmpd="sng" algn="ctr">
            <a:solidFill>
              <a:schemeClr val="tx1"/>
            </a:solidFill>
            <a:prstDash val="solid"/>
            <a:round/>
            <a:headEnd type="none" w="med" len="med"/>
            <a:tailEnd type="arrow"/>
          </a:ln>
          <a:effectLst/>
        </p:spPr>
      </p:cxnSp>
      <p:sp>
        <p:nvSpPr>
          <p:cNvPr id="83" name="TextBox 82"/>
          <p:cNvSpPr txBox="1"/>
          <p:nvPr/>
        </p:nvSpPr>
        <p:spPr>
          <a:xfrm>
            <a:off x="7749657" y="2804709"/>
            <a:ext cx="1130438" cy="338554"/>
          </a:xfrm>
          <a:prstGeom prst="rect">
            <a:avLst/>
          </a:prstGeom>
          <a:noFill/>
        </p:spPr>
        <p:txBody>
          <a:bodyPr wrap="none" rtlCol="0">
            <a:spAutoFit/>
          </a:bodyPr>
          <a:lstStyle/>
          <a:p>
            <a:r>
              <a:rPr lang="en-CA" sz="1600" dirty="0" smtClean="0"/>
              <a:t>Consumer</a:t>
            </a:r>
            <a:endParaRPr lang="en-CA" sz="1600" dirty="0"/>
          </a:p>
        </p:txBody>
      </p:sp>
      <p:sp>
        <p:nvSpPr>
          <p:cNvPr id="85" name="Rectangle 84"/>
          <p:cNvSpPr/>
          <p:nvPr/>
        </p:nvSpPr>
        <p:spPr bwMode="auto">
          <a:xfrm>
            <a:off x="7702900" y="2779432"/>
            <a:ext cx="1224136" cy="408121"/>
          </a:xfrm>
          <a:prstGeom prst="rect">
            <a:avLst/>
          </a:prstGeom>
          <a:noFill/>
          <a:ln w="12700" cap="flat" cmpd="sng" algn="ctr">
            <a:solidFill>
              <a:schemeClr val="tx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7338" marR="0" indent="-287338" algn="ctr" defTabSz="914400" rtl="0" eaLnBrk="1" fontAlgn="base" latinLnBrk="0" hangingPunct="1">
              <a:lnSpc>
                <a:spcPct val="100000"/>
              </a:lnSpc>
              <a:spcBef>
                <a:spcPct val="20000"/>
              </a:spcBef>
              <a:spcAft>
                <a:spcPct val="0"/>
              </a:spcAft>
              <a:buClr>
                <a:srgbClr val="CC3300"/>
              </a:buClr>
              <a:buSzTx/>
              <a:buFontTx/>
              <a:buNone/>
              <a:tabLst/>
            </a:pPr>
            <a:endParaRPr kumimoji="1" lang="en-CA" sz="6600" b="0"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pic>
        <p:nvPicPr>
          <p:cNvPr id="86" name="Picture 14" descr="outboard_gi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63257" y="2250362"/>
            <a:ext cx="566737" cy="103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 name="TextBox 86"/>
          <p:cNvSpPr txBox="1"/>
          <p:nvPr/>
        </p:nvSpPr>
        <p:spPr>
          <a:xfrm>
            <a:off x="1017303" y="3230312"/>
            <a:ext cx="1447065" cy="338554"/>
          </a:xfrm>
          <a:prstGeom prst="rect">
            <a:avLst/>
          </a:prstGeom>
          <a:noFill/>
        </p:spPr>
        <p:txBody>
          <a:bodyPr wrap="square" rtlCol="0">
            <a:spAutoFit/>
          </a:bodyPr>
          <a:lstStyle/>
          <a:p>
            <a:r>
              <a:rPr lang="en-CA" sz="1600" dirty="0" smtClean="0"/>
              <a:t>Manufacturer</a:t>
            </a:r>
            <a:endParaRPr lang="en-CA" sz="1600" dirty="0"/>
          </a:p>
        </p:txBody>
      </p:sp>
      <p:pic>
        <p:nvPicPr>
          <p:cNvPr id="88" name="Picture 220" descr="Boat: powerboat Illustration of powerboat symbol,vector,illustration,transportation,water,powerboat,motorboat,engine,fishing,recreation,travel,touris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123" y="3628073"/>
            <a:ext cx="1309688"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 name="Rectangle 88"/>
          <p:cNvSpPr/>
          <p:nvPr/>
        </p:nvSpPr>
        <p:spPr bwMode="auto">
          <a:xfrm>
            <a:off x="869597" y="3230312"/>
            <a:ext cx="2046638" cy="1328711"/>
          </a:xfrm>
          <a:prstGeom prst="rect">
            <a:avLst/>
          </a:prstGeom>
          <a:noFill/>
          <a:ln w="12700" cap="flat" cmpd="sng" algn="ctr">
            <a:solidFill>
              <a:schemeClr val="tx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7338" marR="0" indent="-287338" algn="ctr" defTabSz="914400" rtl="0" eaLnBrk="1" fontAlgn="base" latinLnBrk="0" hangingPunct="1">
              <a:lnSpc>
                <a:spcPct val="100000"/>
              </a:lnSpc>
              <a:spcBef>
                <a:spcPct val="20000"/>
              </a:spcBef>
              <a:spcAft>
                <a:spcPct val="0"/>
              </a:spcAft>
              <a:buClr>
                <a:srgbClr val="CC3300"/>
              </a:buClr>
              <a:buSzTx/>
              <a:buFontTx/>
              <a:buNone/>
              <a:tabLst/>
            </a:pPr>
            <a:endParaRPr kumimoji="1" lang="en-CA" sz="6600" b="0"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pic>
        <p:nvPicPr>
          <p:cNvPr id="90" name="Picture 14" descr="outboard_gi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92435" y="3466148"/>
            <a:ext cx="566737" cy="103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1" name="Curved Connector 90"/>
          <p:cNvCxnSpPr/>
          <p:nvPr/>
        </p:nvCxnSpPr>
        <p:spPr bwMode="auto">
          <a:xfrm rot="16200000" flipH="1">
            <a:off x="1639242" y="4689916"/>
            <a:ext cx="350013" cy="88228"/>
          </a:xfrm>
          <a:prstGeom prst="curvedConnector3">
            <a:avLst>
              <a:gd name="adj1" fmla="val 36717"/>
            </a:avLst>
          </a:prstGeom>
          <a:noFill/>
          <a:ln w="25400" cap="flat" cmpd="sng" algn="ctr">
            <a:solidFill>
              <a:schemeClr val="tx1"/>
            </a:solidFill>
            <a:prstDash val="solid"/>
            <a:round/>
            <a:headEnd type="none" w="med" len="med"/>
            <a:tailEnd type="arrow"/>
          </a:ln>
          <a:effectLst/>
        </p:spPr>
      </p:cxnSp>
      <p:cxnSp>
        <p:nvCxnSpPr>
          <p:cNvPr id="92" name="Curved Connector 91"/>
          <p:cNvCxnSpPr/>
          <p:nvPr/>
        </p:nvCxnSpPr>
        <p:spPr bwMode="auto">
          <a:xfrm>
            <a:off x="6159492" y="4793038"/>
            <a:ext cx="429705" cy="142227"/>
          </a:xfrm>
          <a:prstGeom prst="curvedConnector3">
            <a:avLst>
              <a:gd name="adj1" fmla="val 50000"/>
            </a:avLst>
          </a:prstGeom>
          <a:noFill/>
          <a:ln w="25400" cap="flat" cmpd="sng" algn="ctr">
            <a:solidFill>
              <a:schemeClr val="tx1"/>
            </a:solidFill>
            <a:prstDash val="solid"/>
            <a:round/>
            <a:headEnd type="none" w="med" len="med"/>
            <a:tailEnd type="arrow"/>
          </a:ln>
          <a:effectLst/>
        </p:spPr>
      </p:cxnSp>
      <p:sp>
        <p:nvSpPr>
          <p:cNvPr id="93" name="TextBox 92"/>
          <p:cNvSpPr txBox="1"/>
          <p:nvPr/>
        </p:nvSpPr>
        <p:spPr>
          <a:xfrm>
            <a:off x="6636046" y="4765988"/>
            <a:ext cx="1130438" cy="338554"/>
          </a:xfrm>
          <a:prstGeom prst="rect">
            <a:avLst/>
          </a:prstGeom>
          <a:noFill/>
        </p:spPr>
        <p:txBody>
          <a:bodyPr wrap="none" rtlCol="0">
            <a:spAutoFit/>
          </a:bodyPr>
          <a:lstStyle/>
          <a:p>
            <a:r>
              <a:rPr lang="en-CA" sz="1600" dirty="0" smtClean="0"/>
              <a:t>Consumer</a:t>
            </a:r>
            <a:endParaRPr lang="en-CA" sz="1600" dirty="0"/>
          </a:p>
        </p:txBody>
      </p:sp>
      <p:sp>
        <p:nvSpPr>
          <p:cNvPr id="94" name="Rectangle 93"/>
          <p:cNvSpPr/>
          <p:nvPr/>
        </p:nvSpPr>
        <p:spPr bwMode="auto">
          <a:xfrm>
            <a:off x="6589197" y="4731205"/>
            <a:ext cx="1224136" cy="408121"/>
          </a:xfrm>
          <a:prstGeom prst="rect">
            <a:avLst/>
          </a:prstGeom>
          <a:noFill/>
          <a:ln w="12700" cap="flat" cmpd="sng" algn="ctr">
            <a:solidFill>
              <a:schemeClr val="tx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7338" marR="0" indent="-287338" algn="ctr" defTabSz="914400" rtl="0" eaLnBrk="1" fontAlgn="base" latinLnBrk="0" hangingPunct="1">
              <a:lnSpc>
                <a:spcPct val="100000"/>
              </a:lnSpc>
              <a:spcBef>
                <a:spcPct val="20000"/>
              </a:spcBef>
              <a:spcAft>
                <a:spcPct val="0"/>
              </a:spcAft>
              <a:buClr>
                <a:srgbClr val="CC3300"/>
              </a:buClr>
              <a:buSzTx/>
              <a:buFontTx/>
              <a:buNone/>
              <a:tabLst/>
            </a:pPr>
            <a:endParaRPr kumimoji="1" lang="en-CA" sz="6600" b="0"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pic>
        <p:nvPicPr>
          <p:cNvPr id="95" name="Picture 14" descr="outboard_gi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63257" y="4499611"/>
            <a:ext cx="566737" cy="103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 name="TextBox 95"/>
          <p:cNvSpPr txBox="1"/>
          <p:nvPr/>
        </p:nvSpPr>
        <p:spPr>
          <a:xfrm>
            <a:off x="998945" y="4909037"/>
            <a:ext cx="1447065" cy="338554"/>
          </a:xfrm>
          <a:prstGeom prst="rect">
            <a:avLst/>
          </a:prstGeom>
          <a:noFill/>
        </p:spPr>
        <p:txBody>
          <a:bodyPr wrap="square" rtlCol="0">
            <a:spAutoFit/>
          </a:bodyPr>
          <a:lstStyle/>
          <a:p>
            <a:r>
              <a:rPr lang="en-CA" sz="1600" dirty="0" smtClean="0"/>
              <a:t>Dealer</a:t>
            </a:r>
            <a:endParaRPr lang="en-CA" sz="1600" dirty="0"/>
          </a:p>
        </p:txBody>
      </p:sp>
      <p:pic>
        <p:nvPicPr>
          <p:cNvPr id="97" name="Picture 220" descr="Boat: powerboat Illustration of powerboat symbol,vector,illustration,transportation,water,powerboat,motorboat,engine,fishing,recreation,travel,touris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6765" y="5306798"/>
            <a:ext cx="1309688"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 name="Rectangle 97"/>
          <p:cNvSpPr/>
          <p:nvPr/>
        </p:nvSpPr>
        <p:spPr bwMode="auto">
          <a:xfrm>
            <a:off x="851239" y="4909037"/>
            <a:ext cx="2046638" cy="1328711"/>
          </a:xfrm>
          <a:prstGeom prst="rect">
            <a:avLst/>
          </a:prstGeom>
          <a:noFill/>
          <a:ln w="12700" cap="flat" cmpd="sng" algn="ctr">
            <a:solidFill>
              <a:schemeClr val="tx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7338" marR="0" indent="-287338" algn="ctr" defTabSz="914400" rtl="0" eaLnBrk="1" fontAlgn="base" latinLnBrk="0" hangingPunct="1">
              <a:lnSpc>
                <a:spcPct val="100000"/>
              </a:lnSpc>
              <a:spcBef>
                <a:spcPct val="20000"/>
              </a:spcBef>
              <a:spcAft>
                <a:spcPct val="0"/>
              </a:spcAft>
              <a:buClr>
                <a:srgbClr val="CC3300"/>
              </a:buClr>
              <a:buSzTx/>
              <a:buFontTx/>
              <a:buNone/>
              <a:tabLst/>
            </a:pPr>
            <a:endParaRPr kumimoji="1" lang="en-CA" sz="6600" b="0"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pic>
        <p:nvPicPr>
          <p:cNvPr id="99" name="Picture 14" descr="outboard_gi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74077" y="5144873"/>
            <a:ext cx="566737" cy="103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5" name="Curved Connector 104"/>
          <p:cNvCxnSpPr/>
          <p:nvPr/>
        </p:nvCxnSpPr>
        <p:spPr bwMode="auto">
          <a:xfrm>
            <a:off x="2920041" y="5059718"/>
            <a:ext cx="464642" cy="20909"/>
          </a:xfrm>
          <a:prstGeom prst="curvedConnector3">
            <a:avLst>
              <a:gd name="adj1" fmla="val 44997"/>
            </a:avLst>
          </a:prstGeom>
          <a:noFill/>
          <a:ln w="25400" cap="flat" cmpd="sng" algn="ctr">
            <a:solidFill>
              <a:schemeClr val="tx1"/>
            </a:solidFill>
            <a:prstDash val="solid"/>
            <a:round/>
            <a:headEnd type="none" w="med" len="med"/>
            <a:tailEnd type="arrow"/>
          </a:ln>
          <a:effectLst/>
        </p:spPr>
      </p:cxnSp>
      <p:cxnSp>
        <p:nvCxnSpPr>
          <p:cNvPr id="37" name="Straight Connector 13"/>
          <p:cNvCxnSpPr>
            <a:cxnSpLocks noChangeShapeType="1"/>
          </p:cNvCxnSpPr>
          <p:nvPr/>
        </p:nvCxnSpPr>
        <p:spPr bwMode="auto">
          <a:xfrm flipH="1">
            <a:off x="3162837" y="1350171"/>
            <a:ext cx="17014" cy="4953645"/>
          </a:xfrm>
          <a:prstGeom prst="line">
            <a:avLst/>
          </a:prstGeom>
          <a:noFill/>
          <a:ln w="38100"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4019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CA" altLang="en-US" dirty="0" smtClean="0"/>
              <a:t>Option 1</a:t>
            </a:r>
            <a:endParaRPr lang="en-CA" altLang="en-US" i="1" dirty="0" smtClean="0"/>
          </a:p>
        </p:txBody>
      </p:sp>
      <p:sp>
        <p:nvSpPr>
          <p:cNvPr id="10243" name="Content Placeholder 2"/>
          <p:cNvSpPr>
            <a:spLocks noGrp="1"/>
          </p:cNvSpPr>
          <p:nvPr>
            <p:ph idx="1"/>
          </p:nvPr>
        </p:nvSpPr>
        <p:spPr/>
        <p:txBody>
          <a:bodyPr/>
          <a:lstStyle/>
          <a:p>
            <a:r>
              <a:rPr lang="en-CA" altLang="en-US" dirty="0" smtClean="0"/>
              <a:t>U.S. manufacturer provides to Environment Canada confidential business information (CBI) necessary to perform averaging calculations (certified emissions levels by engine family, etc.)</a:t>
            </a:r>
          </a:p>
          <a:p>
            <a:endParaRPr lang="en-CA" altLang="en-US" sz="400" dirty="0" smtClean="0"/>
          </a:p>
          <a:p>
            <a:r>
              <a:rPr lang="en-CA" altLang="en-US" dirty="0" smtClean="0"/>
              <a:t>Canadian importers provide to Environment Canada records of sales by make, model, etc.</a:t>
            </a:r>
          </a:p>
          <a:p>
            <a:endParaRPr lang="en-US" altLang="en-US" sz="400" dirty="0" smtClean="0"/>
          </a:p>
          <a:p>
            <a:r>
              <a:rPr lang="en-US" altLang="en-US" dirty="0" smtClean="0"/>
              <a:t>Environment </a:t>
            </a:r>
            <a:r>
              <a:rPr lang="en-US" altLang="en-US" dirty="0"/>
              <a:t>Canada could calculate credit/deficit for </a:t>
            </a:r>
            <a:r>
              <a:rPr lang="en-US" altLang="en-US" dirty="0" smtClean="0"/>
              <a:t>companies </a:t>
            </a:r>
            <a:r>
              <a:rPr lang="en-US" altLang="en-US" dirty="0"/>
              <a:t>and notify accordingly</a:t>
            </a:r>
          </a:p>
          <a:p>
            <a:endParaRPr lang="en-CA" altLang="en-US" sz="400" dirty="0" smtClean="0"/>
          </a:p>
          <a:p>
            <a:r>
              <a:rPr lang="en-CA" altLang="en-US" dirty="0" smtClean="0"/>
              <a:t>Responsibility to comply rests </a:t>
            </a:r>
            <a:r>
              <a:rPr lang="en-CA" altLang="en-US" dirty="0"/>
              <a:t>with Canadian </a:t>
            </a:r>
            <a:r>
              <a:rPr lang="en-CA" altLang="en-US" dirty="0" smtClean="0"/>
              <a:t>importers </a:t>
            </a:r>
          </a:p>
        </p:txBody>
      </p:sp>
    </p:spTree>
    <p:extLst>
      <p:ext uri="{BB962C8B-B14F-4D97-AF65-F5344CB8AC3E}">
        <p14:creationId xmlns:p14="http://schemas.microsoft.com/office/powerpoint/2010/main" val="225155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CA" altLang="en-US" dirty="0" smtClean="0"/>
              <a:t>Option 1</a:t>
            </a:r>
          </a:p>
        </p:txBody>
      </p:sp>
      <p:pic>
        <p:nvPicPr>
          <p:cNvPr id="12291" name="Picture 7" descr="C:\Documents and Settings\LohuisA\Local Settings\Temporary Internet Files\Content.IE5\R8IIB49G\MP90036263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825" y="1722438"/>
            <a:ext cx="57467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292" name="Straight Connector 13"/>
          <p:cNvCxnSpPr>
            <a:cxnSpLocks noChangeShapeType="1"/>
          </p:cNvCxnSpPr>
          <p:nvPr/>
        </p:nvCxnSpPr>
        <p:spPr bwMode="auto">
          <a:xfrm>
            <a:off x="4859338" y="1700213"/>
            <a:ext cx="0" cy="4102100"/>
          </a:xfrm>
          <a:prstGeom prst="line">
            <a:avLst/>
          </a:prstGeom>
          <a:noFill/>
          <a:ln w="38100"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94" name="TextBox 27"/>
          <p:cNvSpPr txBox="1">
            <a:spLocks noChangeArrowheads="1"/>
          </p:cNvSpPr>
          <p:nvPr/>
        </p:nvSpPr>
        <p:spPr bwMode="auto">
          <a:xfrm>
            <a:off x="5832864" y="2555203"/>
            <a:ext cx="14398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dirty="0">
                <a:solidFill>
                  <a:srgbClr val="3A601B"/>
                </a:solidFill>
              </a:rPr>
              <a:t>Environment Canada</a:t>
            </a:r>
          </a:p>
        </p:txBody>
      </p:sp>
      <p:pic>
        <p:nvPicPr>
          <p:cNvPr id="12295" name="Picture 16" descr="C:\Documents and Settings\LohuisA\Local Settings\Temporary Internet Files\Content.IE5\R8IIB49G\MC90000718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3128458"/>
            <a:ext cx="7461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6" name="TextBox 21"/>
          <p:cNvSpPr txBox="1">
            <a:spLocks noChangeArrowheads="1"/>
          </p:cNvSpPr>
          <p:nvPr/>
        </p:nvSpPr>
        <p:spPr bwMode="auto">
          <a:xfrm>
            <a:off x="827584" y="4047657"/>
            <a:ext cx="1368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sz="1000" dirty="0"/>
              <a:t>Manufacturer</a:t>
            </a:r>
          </a:p>
          <a:p>
            <a:pPr algn="ctr" eaLnBrk="1" hangingPunct="1"/>
            <a:r>
              <a:rPr lang="en-CA" altLang="en-US" sz="1000" dirty="0"/>
              <a:t>(Certificate Holder)</a:t>
            </a:r>
          </a:p>
        </p:txBody>
      </p:sp>
      <p:pic>
        <p:nvPicPr>
          <p:cNvPr id="12297" name="Picture 19" descr="C:\Documents and Settings\LohuisA\Local Settings\Temporary Internet Files\Content.IE5\76DH0U1L\MC90001443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51214" y="5082950"/>
            <a:ext cx="11779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9" name="TextBox 23"/>
          <p:cNvSpPr txBox="1">
            <a:spLocks noChangeArrowheads="1"/>
          </p:cNvSpPr>
          <p:nvPr/>
        </p:nvSpPr>
        <p:spPr bwMode="auto">
          <a:xfrm>
            <a:off x="6018104" y="5837162"/>
            <a:ext cx="114095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sz="1000" dirty="0" smtClean="0"/>
              <a:t>Importer</a:t>
            </a:r>
            <a:endParaRPr lang="en-CA" altLang="en-US" sz="1000" dirty="0"/>
          </a:p>
        </p:txBody>
      </p:sp>
      <p:sp>
        <p:nvSpPr>
          <p:cNvPr id="12302" name="TextBox 21"/>
          <p:cNvSpPr txBox="1">
            <a:spLocks noChangeArrowheads="1"/>
          </p:cNvSpPr>
          <p:nvPr/>
        </p:nvSpPr>
        <p:spPr bwMode="auto">
          <a:xfrm>
            <a:off x="2727324" y="3286545"/>
            <a:ext cx="13843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sz="1000" dirty="0" smtClean="0"/>
              <a:t>Information necessary to </a:t>
            </a:r>
            <a:r>
              <a:rPr lang="en-CA" altLang="en-US" sz="1000" dirty="0"/>
              <a:t>perform </a:t>
            </a:r>
            <a:r>
              <a:rPr lang="en-CA" altLang="en-US" sz="1000" dirty="0" smtClean="0"/>
              <a:t>fleet averaging </a:t>
            </a:r>
            <a:r>
              <a:rPr lang="en-CA" altLang="en-US" sz="1000" dirty="0"/>
              <a:t>calculations</a:t>
            </a:r>
          </a:p>
        </p:txBody>
      </p:sp>
      <p:cxnSp>
        <p:nvCxnSpPr>
          <p:cNvPr id="12303" name="Straight Arrow Connector 48"/>
          <p:cNvCxnSpPr>
            <a:cxnSpLocks noChangeShapeType="1"/>
          </p:cNvCxnSpPr>
          <p:nvPr/>
        </p:nvCxnSpPr>
        <p:spPr bwMode="auto">
          <a:xfrm flipV="1">
            <a:off x="1835696" y="3389943"/>
            <a:ext cx="792088" cy="361321"/>
          </a:xfrm>
          <a:prstGeom prst="straightConnector1">
            <a:avLst/>
          </a:prstGeom>
          <a:noFill/>
          <a:ln w="19050" algn="ctr">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2305" name="Picture 6" descr="C:\Users\giallonardoa\AppData\Local\Microsoft\Windows\Temporary Internet Files\Content.IE5\9P0C6GQT\MM900234700[1].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283575" y="3762631"/>
            <a:ext cx="623888"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7" name="TextBox 28"/>
          <p:cNvSpPr txBox="1">
            <a:spLocks noChangeArrowheads="1"/>
          </p:cNvSpPr>
          <p:nvPr/>
        </p:nvSpPr>
        <p:spPr bwMode="auto">
          <a:xfrm>
            <a:off x="5903619" y="4340481"/>
            <a:ext cx="14731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sz="1000" dirty="0"/>
              <a:t>Record of </a:t>
            </a:r>
            <a:r>
              <a:rPr lang="en-CA" altLang="en-US" sz="1000" dirty="0" smtClean="0"/>
              <a:t>imports</a:t>
            </a:r>
            <a:endParaRPr lang="en-CA" altLang="en-US" sz="1000" dirty="0"/>
          </a:p>
        </p:txBody>
      </p:sp>
      <p:cxnSp>
        <p:nvCxnSpPr>
          <p:cNvPr id="12310" name="Straight Arrow Connector 39"/>
          <p:cNvCxnSpPr>
            <a:cxnSpLocks noChangeShapeType="1"/>
          </p:cNvCxnSpPr>
          <p:nvPr/>
        </p:nvCxnSpPr>
        <p:spPr bwMode="auto">
          <a:xfrm flipV="1">
            <a:off x="6572371" y="4653136"/>
            <a:ext cx="0" cy="396478"/>
          </a:xfrm>
          <a:prstGeom prst="straightConnector1">
            <a:avLst/>
          </a:prstGeom>
          <a:noFill/>
          <a:ln w="19050" algn="ctr">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11" name="Straight Arrow Connector 40"/>
          <p:cNvCxnSpPr>
            <a:cxnSpLocks noChangeShapeType="1"/>
          </p:cNvCxnSpPr>
          <p:nvPr/>
        </p:nvCxnSpPr>
        <p:spPr bwMode="auto">
          <a:xfrm flipV="1">
            <a:off x="6595519" y="3139850"/>
            <a:ext cx="0" cy="500638"/>
          </a:xfrm>
          <a:prstGeom prst="straightConnector1">
            <a:avLst/>
          </a:prstGeom>
          <a:noFill/>
          <a:ln w="19050" algn="ctr">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17" name="Straight Arrow Connector 60"/>
          <p:cNvCxnSpPr>
            <a:cxnSpLocks noChangeShapeType="1"/>
          </p:cNvCxnSpPr>
          <p:nvPr/>
        </p:nvCxnSpPr>
        <p:spPr bwMode="auto">
          <a:xfrm>
            <a:off x="4211960" y="2809875"/>
            <a:ext cx="1439540" cy="0"/>
          </a:xfrm>
          <a:prstGeom prst="straightConnector1">
            <a:avLst/>
          </a:prstGeom>
          <a:noFill/>
          <a:ln w="19050" algn="ctr">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38" name="Picture 24" descr="C:\Users\deschateletsj\AppData\Local\Microsoft\Windows\Temporary Internet Files\Content.IE5\MSI2P474\MC900015889[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14775" y="1627187"/>
            <a:ext cx="7207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bwMode="auto">
          <a:xfrm>
            <a:off x="2727324" y="2492896"/>
            <a:ext cx="1382714" cy="1635966"/>
          </a:xfrm>
          <a:prstGeom prst="rect">
            <a:avLst/>
          </a:prstGeom>
          <a:noFill/>
          <a:ln w="28575" cap="flat" cmpd="sng" algn="ctr">
            <a:solidFill>
              <a:srgbClr val="00B05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CA" sz="1600" b="1"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pic>
        <p:nvPicPr>
          <p:cNvPr id="21" name="Picture 27" descr="MC900250654[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66699" y="2585558"/>
            <a:ext cx="503963" cy="753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0318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dirty="0" smtClean="0"/>
              <a:t>Option 2</a:t>
            </a:r>
          </a:p>
        </p:txBody>
      </p:sp>
      <p:sp>
        <p:nvSpPr>
          <p:cNvPr id="8195" name="Content Placeholder 2"/>
          <p:cNvSpPr>
            <a:spLocks noGrp="1"/>
          </p:cNvSpPr>
          <p:nvPr>
            <p:ph idx="1"/>
          </p:nvPr>
        </p:nvSpPr>
        <p:spPr/>
        <p:txBody>
          <a:bodyPr/>
          <a:lstStyle/>
          <a:p>
            <a:r>
              <a:rPr lang="en-CA" altLang="en-US" dirty="0" smtClean="0"/>
              <a:t>Each Canadian </a:t>
            </a:r>
            <a:r>
              <a:rPr lang="en-CA" altLang="en-US" dirty="0"/>
              <a:t>importer </a:t>
            </a:r>
            <a:r>
              <a:rPr lang="en-CA" altLang="en-US" dirty="0" smtClean="0"/>
              <a:t>provides to U.S. manufacturers a letter authorizing them to act on their behalf</a:t>
            </a:r>
          </a:p>
          <a:p>
            <a:endParaRPr lang="en-CA" altLang="en-US" sz="400" dirty="0" smtClean="0"/>
          </a:p>
          <a:p>
            <a:r>
              <a:rPr lang="en-CA" altLang="en-US" dirty="0" smtClean="0"/>
              <a:t>U.S</a:t>
            </a:r>
            <a:r>
              <a:rPr lang="en-CA" altLang="en-US" dirty="0"/>
              <a:t>. </a:t>
            </a:r>
            <a:r>
              <a:rPr lang="en-CA" altLang="en-US" dirty="0" smtClean="0"/>
              <a:t>manufacturer provides to Environment Canada authorization letters from </a:t>
            </a:r>
            <a:r>
              <a:rPr lang="en-CA" altLang="en-US" dirty="0"/>
              <a:t>Canadian </a:t>
            </a:r>
            <a:r>
              <a:rPr lang="en-CA" altLang="en-US" dirty="0" smtClean="0"/>
              <a:t>importers and a report providing all Canadian imports, along with their emissions levels, fleet average, credit/deficit, etc.</a:t>
            </a:r>
          </a:p>
          <a:p>
            <a:endParaRPr lang="en-CA" altLang="en-US" sz="400" dirty="0" smtClean="0"/>
          </a:p>
          <a:p>
            <a:r>
              <a:rPr lang="en-CA" altLang="en-US" dirty="0" smtClean="0"/>
              <a:t>Each Canadian </a:t>
            </a:r>
            <a:r>
              <a:rPr lang="en-CA" altLang="en-US" dirty="0"/>
              <a:t>importer </a:t>
            </a:r>
            <a:r>
              <a:rPr lang="en-CA" altLang="en-US" dirty="0" smtClean="0"/>
              <a:t>must maintain records of imports by make, model, etc. (to be provided upon request)</a:t>
            </a:r>
          </a:p>
          <a:p>
            <a:endParaRPr lang="en-CA" altLang="en-US" sz="400" dirty="0" smtClean="0"/>
          </a:p>
          <a:p>
            <a:r>
              <a:rPr lang="en-CA" altLang="en-US" dirty="0" smtClean="0"/>
              <a:t>Responsibility </a:t>
            </a:r>
            <a:r>
              <a:rPr lang="en-CA" altLang="en-US" dirty="0"/>
              <a:t>to comply rests with Canadian importers </a:t>
            </a:r>
          </a:p>
          <a:p>
            <a:endParaRPr lang="en-CA" altLang="en-US" dirty="0" smtClean="0"/>
          </a:p>
        </p:txBody>
      </p:sp>
    </p:spTree>
    <p:extLst>
      <p:ext uri="{BB962C8B-B14F-4D97-AF65-F5344CB8AC3E}">
        <p14:creationId xmlns:p14="http://schemas.microsoft.com/office/powerpoint/2010/main" val="2492225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CA" altLang="en-US" dirty="0" smtClean="0"/>
              <a:t>Option 2</a:t>
            </a:r>
          </a:p>
        </p:txBody>
      </p:sp>
      <p:pic>
        <p:nvPicPr>
          <p:cNvPr id="9219" name="Picture 7" descr="C:\Documents and Settings\LohuisA\Local Settings\Temporary Internet Files\Content.IE5\R8IIB49G\MP900362634[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1722438"/>
            <a:ext cx="57467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220" name="Straight Connector 13"/>
          <p:cNvCxnSpPr>
            <a:cxnSpLocks noChangeShapeType="1"/>
          </p:cNvCxnSpPr>
          <p:nvPr/>
        </p:nvCxnSpPr>
        <p:spPr bwMode="auto">
          <a:xfrm>
            <a:off x="4859338" y="1700213"/>
            <a:ext cx="0" cy="4102100"/>
          </a:xfrm>
          <a:prstGeom prst="line">
            <a:avLst/>
          </a:prstGeom>
          <a:noFill/>
          <a:ln w="38100"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22" name="TextBox 27"/>
          <p:cNvSpPr txBox="1">
            <a:spLocks noChangeArrowheads="1"/>
          </p:cNvSpPr>
          <p:nvPr/>
        </p:nvSpPr>
        <p:spPr bwMode="auto">
          <a:xfrm>
            <a:off x="5741831" y="2876510"/>
            <a:ext cx="14398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dirty="0">
                <a:solidFill>
                  <a:srgbClr val="3A601B"/>
                </a:solidFill>
              </a:rPr>
              <a:t>Environment Canada</a:t>
            </a:r>
          </a:p>
        </p:txBody>
      </p:sp>
      <p:pic>
        <p:nvPicPr>
          <p:cNvPr id="9223" name="Picture 16" descr="C:\Documents and Settings\LohuisA\Local Settings\Temporary Internet Files\Content.IE5\R8IIB49G\MC90000718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72674" y="2644118"/>
            <a:ext cx="7461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TextBox 21"/>
          <p:cNvSpPr txBox="1">
            <a:spLocks noChangeArrowheads="1"/>
          </p:cNvSpPr>
          <p:nvPr/>
        </p:nvSpPr>
        <p:spPr bwMode="auto">
          <a:xfrm>
            <a:off x="992681" y="3572225"/>
            <a:ext cx="1389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sz="1000" dirty="0"/>
              <a:t>Manufacturer</a:t>
            </a:r>
            <a:br>
              <a:rPr lang="en-CA" altLang="en-US" sz="1000" dirty="0"/>
            </a:br>
            <a:r>
              <a:rPr lang="en-CA" altLang="en-US" sz="1000" dirty="0"/>
              <a:t>(Certificate Holder)</a:t>
            </a:r>
          </a:p>
        </p:txBody>
      </p:sp>
      <p:pic>
        <p:nvPicPr>
          <p:cNvPr id="9225" name="Picture 19" descr="C:\Documents and Settings\LohuisA\Local Settings\Temporary Internet Files\Content.IE5\76DH0U1L\MC90001443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13652" y="5189538"/>
            <a:ext cx="11779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7" name="TextBox 23"/>
          <p:cNvSpPr txBox="1">
            <a:spLocks noChangeArrowheads="1"/>
          </p:cNvSpPr>
          <p:nvPr/>
        </p:nvSpPr>
        <p:spPr bwMode="auto">
          <a:xfrm>
            <a:off x="6124560" y="6020686"/>
            <a:ext cx="9561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sz="1000" dirty="0" smtClean="0"/>
              <a:t>Importer</a:t>
            </a:r>
            <a:endParaRPr lang="en-CA" altLang="en-US" sz="1000" dirty="0"/>
          </a:p>
        </p:txBody>
      </p:sp>
      <p:cxnSp>
        <p:nvCxnSpPr>
          <p:cNvPr id="9231" name="Straight Arrow Connector 20"/>
          <p:cNvCxnSpPr>
            <a:cxnSpLocks noChangeShapeType="1"/>
          </p:cNvCxnSpPr>
          <p:nvPr/>
        </p:nvCxnSpPr>
        <p:spPr bwMode="auto">
          <a:xfrm flipH="1">
            <a:off x="3679391" y="5583910"/>
            <a:ext cx="2116747" cy="0"/>
          </a:xfrm>
          <a:prstGeom prst="straightConnector1">
            <a:avLst/>
          </a:prstGeom>
          <a:noFill/>
          <a:ln w="19050" algn="ctr">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3" name="Straight Arrow Connector 22"/>
          <p:cNvCxnSpPr>
            <a:cxnSpLocks noChangeShapeType="1"/>
          </p:cNvCxnSpPr>
          <p:nvPr/>
        </p:nvCxnSpPr>
        <p:spPr bwMode="auto">
          <a:xfrm flipH="1" flipV="1">
            <a:off x="1745737" y="4077073"/>
            <a:ext cx="882047" cy="1234324"/>
          </a:xfrm>
          <a:prstGeom prst="straightConnector1">
            <a:avLst/>
          </a:prstGeom>
          <a:noFill/>
          <a:ln w="19050" algn="ctr">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9235" name="Picture 2" descr="C:\Users\giallonardoa\AppData\Local\Microsoft\Windows\Temporary Internet Files\Content.IE5\UTIRVCB6\MC900431536[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28703" y="5035874"/>
            <a:ext cx="469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6" name="TextBox 21"/>
          <p:cNvSpPr txBox="1">
            <a:spLocks noChangeArrowheads="1"/>
          </p:cNvSpPr>
          <p:nvPr/>
        </p:nvSpPr>
        <p:spPr bwMode="auto">
          <a:xfrm>
            <a:off x="2474684" y="5525314"/>
            <a:ext cx="117157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sz="1000" dirty="0" smtClean="0"/>
              <a:t>Letter authorizing</a:t>
            </a:r>
          </a:p>
          <a:p>
            <a:pPr algn="ctr" eaLnBrk="1" hangingPunct="1"/>
            <a:r>
              <a:rPr lang="en-CA" altLang="en-US" sz="1000" dirty="0" smtClean="0"/>
              <a:t>to report</a:t>
            </a:r>
            <a:endParaRPr lang="en-CA" altLang="en-US" sz="1000" dirty="0"/>
          </a:p>
        </p:txBody>
      </p:sp>
      <p:pic>
        <p:nvPicPr>
          <p:cNvPr id="9237" name="Picture 9" descr="MC900439818[1]"/>
          <p:cNvPicPr>
            <a:picLocks noChangeAspect="1" noChangeArrowheads="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3325032" y="3635133"/>
            <a:ext cx="690562"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8" name="Picture 5" descr="C:\Users\giallonardoa\AppData\Local\Microsoft\Windows\Temporary Internet Files\Content.IE5\9P0C6GQT\MP900448273[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78895" y="2430422"/>
            <a:ext cx="9398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9" name="TextBox 21"/>
          <p:cNvSpPr txBox="1">
            <a:spLocks noChangeArrowheads="1"/>
          </p:cNvSpPr>
          <p:nvPr/>
        </p:nvSpPr>
        <p:spPr bwMode="auto">
          <a:xfrm>
            <a:off x="2931289" y="2992003"/>
            <a:ext cx="14780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sz="1000" dirty="0" smtClean="0"/>
              <a:t>Authorization </a:t>
            </a:r>
            <a:r>
              <a:rPr lang="en-CA" altLang="en-US" sz="1000" dirty="0"/>
              <a:t>letters from all </a:t>
            </a:r>
            <a:r>
              <a:rPr lang="en-CA" altLang="en-US" sz="1000" dirty="0" smtClean="0"/>
              <a:t>importers</a:t>
            </a:r>
            <a:endParaRPr lang="en-CA" altLang="en-US" sz="1000" dirty="0"/>
          </a:p>
        </p:txBody>
      </p:sp>
      <p:sp>
        <p:nvSpPr>
          <p:cNvPr id="9240" name="TextBox 21"/>
          <p:cNvSpPr txBox="1">
            <a:spLocks noChangeArrowheads="1"/>
          </p:cNvSpPr>
          <p:nvPr/>
        </p:nvSpPr>
        <p:spPr bwMode="auto">
          <a:xfrm>
            <a:off x="2978957" y="4265250"/>
            <a:ext cx="13827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sz="1000" dirty="0"/>
              <a:t>Report at Canada wide level</a:t>
            </a:r>
          </a:p>
        </p:txBody>
      </p:sp>
      <p:cxnSp>
        <p:nvCxnSpPr>
          <p:cNvPr id="9241" name="Straight Arrow Connector 45"/>
          <p:cNvCxnSpPr>
            <a:cxnSpLocks noChangeShapeType="1"/>
          </p:cNvCxnSpPr>
          <p:nvPr/>
        </p:nvCxnSpPr>
        <p:spPr bwMode="auto">
          <a:xfrm flipV="1">
            <a:off x="4445807" y="3176262"/>
            <a:ext cx="1296024" cy="15796"/>
          </a:xfrm>
          <a:prstGeom prst="straightConnector1">
            <a:avLst/>
          </a:prstGeom>
          <a:noFill/>
          <a:ln w="19050" algn="ctr">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43" name="Straight Arrow Connector 47"/>
          <p:cNvCxnSpPr>
            <a:cxnSpLocks noChangeShapeType="1"/>
          </p:cNvCxnSpPr>
          <p:nvPr/>
        </p:nvCxnSpPr>
        <p:spPr bwMode="auto">
          <a:xfrm>
            <a:off x="2262778" y="3192966"/>
            <a:ext cx="644450" cy="4185"/>
          </a:xfrm>
          <a:prstGeom prst="straightConnector1">
            <a:avLst/>
          </a:prstGeom>
          <a:noFill/>
          <a:ln w="19050" algn="ctr">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9245" name="Picture 6" descr="C:\Users\giallonardoa\AppData\Local\Microsoft\Windows\Temporary Internet Files\Content.IE5\9P0C6GQT\MM900234700[1].gif"/>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149818" y="3731378"/>
            <a:ext cx="623887"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249" name="Straight Arrow Connector 64"/>
          <p:cNvCxnSpPr>
            <a:cxnSpLocks noChangeShapeType="1"/>
          </p:cNvCxnSpPr>
          <p:nvPr/>
        </p:nvCxnSpPr>
        <p:spPr bwMode="auto">
          <a:xfrm flipV="1">
            <a:off x="6461762" y="3427011"/>
            <a:ext cx="0" cy="304367"/>
          </a:xfrm>
          <a:prstGeom prst="straightConnector1">
            <a:avLst/>
          </a:prstGeom>
          <a:noFill/>
          <a:ln w="19050" algn="ctr">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50" name="TextBox 28"/>
          <p:cNvSpPr txBox="1">
            <a:spLocks noChangeArrowheads="1"/>
          </p:cNvSpPr>
          <p:nvPr/>
        </p:nvSpPr>
        <p:spPr bwMode="auto">
          <a:xfrm>
            <a:off x="5796136" y="4308880"/>
            <a:ext cx="13422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600" b="1">
                <a:solidFill>
                  <a:schemeClr val="tx1"/>
                </a:solidFill>
                <a:latin typeface="Arial" charset="0"/>
                <a:ea typeface="Arial Unicode MS" pitchFamily="34" charset="-128"/>
                <a:cs typeface="Arial Unicode MS" pitchFamily="34" charset="-128"/>
              </a:defRPr>
            </a:lvl1pPr>
            <a:lvl2pPr marL="742950" indent="-285750" eaLnBrk="0" hangingPunct="0">
              <a:defRPr kumimoji="1" sz="1600" b="1">
                <a:solidFill>
                  <a:schemeClr val="tx1"/>
                </a:solidFill>
                <a:latin typeface="Arial" charset="0"/>
                <a:ea typeface="Arial Unicode MS" pitchFamily="34" charset="-128"/>
                <a:cs typeface="Arial Unicode MS" pitchFamily="34" charset="-128"/>
              </a:defRPr>
            </a:lvl2pPr>
            <a:lvl3pPr marL="1143000" indent="-228600" eaLnBrk="0" hangingPunct="0">
              <a:defRPr kumimoji="1" sz="1600" b="1">
                <a:solidFill>
                  <a:schemeClr val="tx1"/>
                </a:solidFill>
                <a:latin typeface="Arial" charset="0"/>
                <a:ea typeface="Arial Unicode MS" pitchFamily="34" charset="-128"/>
                <a:cs typeface="Arial Unicode MS" pitchFamily="34" charset="-128"/>
              </a:defRPr>
            </a:lvl3pPr>
            <a:lvl4pPr marL="1600200" indent="-228600" eaLnBrk="0" hangingPunct="0">
              <a:defRPr kumimoji="1" sz="1600" b="1">
                <a:solidFill>
                  <a:schemeClr val="tx1"/>
                </a:solidFill>
                <a:latin typeface="Arial" charset="0"/>
                <a:ea typeface="Arial Unicode MS" pitchFamily="34" charset="-128"/>
                <a:cs typeface="Arial Unicode MS" pitchFamily="34" charset="-128"/>
              </a:defRPr>
            </a:lvl4pPr>
            <a:lvl5pPr marL="2057400" indent="-228600" eaLnBrk="0" hangingPunct="0">
              <a:defRPr kumimoji="1" sz="1600" b="1">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kumimoji="1" sz="1600" b="1">
                <a:solidFill>
                  <a:schemeClr val="tx1"/>
                </a:solidFill>
                <a:latin typeface="Arial" charset="0"/>
                <a:ea typeface="Arial Unicode MS" pitchFamily="34" charset="-128"/>
                <a:cs typeface="Arial Unicode MS" pitchFamily="34" charset="-128"/>
              </a:defRPr>
            </a:lvl9pPr>
          </a:lstStyle>
          <a:p>
            <a:pPr algn="ctr" eaLnBrk="1" hangingPunct="1"/>
            <a:r>
              <a:rPr lang="en-CA" altLang="en-US" sz="1000" dirty="0"/>
              <a:t>Record of </a:t>
            </a:r>
            <a:r>
              <a:rPr lang="en-CA" altLang="en-US" sz="1000" dirty="0" smtClean="0"/>
              <a:t>imports </a:t>
            </a:r>
            <a:r>
              <a:rPr lang="en-CA" altLang="en-US" sz="1000" dirty="0"/>
              <a:t>(if requested)</a:t>
            </a:r>
          </a:p>
        </p:txBody>
      </p:sp>
      <p:pic>
        <p:nvPicPr>
          <p:cNvPr id="35" name="Picture 24" descr="C:\Users\deschateletsj\AppData\Local\Microsoft\Windows\Temporary Internet Files\Content.IE5\MSI2P474\MC900015889[1].wm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979863" y="1609725"/>
            <a:ext cx="7207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3" name="Straight Arrow Connector 64"/>
          <p:cNvCxnSpPr>
            <a:cxnSpLocks noChangeShapeType="1"/>
          </p:cNvCxnSpPr>
          <p:nvPr/>
        </p:nvCxnSpPr>
        <p:spPr bwMode="auto">
          <a:xfrm flipH="1" flipV="1">
            <a:off x="6458148" y="4708990"/>
            <a:ext cx="3614" cy="480548"/>
          </a:xfrm>
          <a:prstGeom prst="straightConnector1">
            <a:avLst/>
          </a:prstGeom>
          <a:noFill/>
          <a:ln w="19050" algn="ctr">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Rectangle 2"/>
          <p:cNvSpPr/>
          <p:nvPr/>
        </p:nvSpPr>
        <p:spPr bwMode="auto">
          <a:xfrm>
            <a:off x="2967758" y="2348880"/>
            <a:ext cx="1423267" cy="2360110"/>
          </a:xfrm>
          <a:prstGeom prst="rect">
            <a:avLst/>
          </a:prstGeom>
          <a:noFill/>
          <a:ln w="28575" cap="flat" cmpd="sng" algn="ctr">
            <a:solidFill>
              <a:srgbClr val="00B05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CA" sz="1600" b="1"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sp>
        <p:nvSpPr>
          <p:cNvPr id="4" name="Plus 3"/>
          <p:cNvSpPr/>
          <p:nvPr/>
        </p:nvSpPr>
        <p:spPr bwMode="auto">
          <a:xfrm>
            <a:off x="3563888" y="3392113"/>
            <a:ext cx="216024" cy="187081"/>
          </a:xfrm>
          <a:prstGeom prst="mathPlus">
            <a:avLst/>
          </a:prstGeom>
          <a:solidFill>
            <a:schemeClr val="accent1"/>
          </a:solidFill>
          <a:ln w="9525"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CA" sz="1600" b="1"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4231562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55576" y="116632"/>
            <a:ext cx="8229600" cy="1143000"/>
          </a:xfrm>
        </p:spPr>
        <p:txBody>
          <a:bodyPr/>
          <a:lstStyle/>
          <a:p>
            <a:r>
              <a:rPr lang="en-CA" sz="3200" dirty="0" smtClean="0"/>
              <a:t>For assistance</a:t>
            </a:r>
            <a:endParaRPr lang="en-CA" sz="2800" dirty="0"/>
          </a:p>
        </p:txBody>
      </p:sp>
      <p:graphicFrame>
        <p:nvGraphicFramePr>
          <p:cNvPr id="10" name="Table 9"/>
          <p:cNvGraphicFramePr>
            <a:graphicFrameLocks noGrp="1"/>
          </p:cNvGraphicFramePr>
          <p:nvPr>
            <p:extLst>
              <p:ext uri="{D42A27DB-BD31-4B8C-83A1-F6EECF244321}">
                <p14:modId xmlns:p14="http://schemas.microsoft.com/office/powerpoint/2010/main" val="3030474261"/>
              </p:ext>
            </p:extLst>
          </p:nvPr>
        </p:nvGraphicFramePr>
        <p:xfrm>
          <a:off x="899592" y="1412776"/>
          <a:ext cx="8064896" cy="4029784"/>
        </p:xfrm>
        <a:graphic>
          <a:graphicData uri="http://schemas.openxmlformats.org/drawingml/2006/table">
            <a:tbl>
              <a:tblPr firstRow="1" bandRow="1">
                <a:tableStyleId>{5C22544A-7EE6-4342-B048-85BDC9FD1C3A}</a:tableStyleId>
              </a:tblPr>
              <a:tblGrid>
                <a:gridCol w="4032448"/>
                <a:gridCol w="4032448"/>
              </a:tblGrid>
              <a:tr h="19442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2"/>
                          </a:solidFill>
                        </a:rPr>
                        <a:t>Shiva Ponnampalam</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2"/>
                          </a:solidFill>
                        </a:rPr>
                        <a:t>Program Engineer</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2"/>
                          </a:solidFill>
                        </a:rPr>
                        <a:t>Regulatory Administration Section </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2"/>
                          </a:solidFill>
                        </a:rPr>
                        <a:t>Transportation Division</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2"/>
                          </a:solidFill>
                        </a:rPr>
                        <a:t>Environment Canada</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2"/>
                          </a:solidFill>
                        </a:rPr>
                        <a:t>351 St. Joseph Blvd.</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2"/>
                          </a:solidFill>
                        </a:rPr>
                        <a:t>Gatineau, QC  K1A 0H3</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400" baseline="0" noProof="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2"/>
                          </a:solidFill>
                        </a:rPr>
                        <a:t>Tel.: 819-420-8062</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400" baseline="0" noProof="0" dirty="0" smtClean="0">
                        <a:solidFill>
                          <a:schemeClr val="tx2"/>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1"/>
                          </a:solidFill>
                        </a:rPr>
                        <a:t>Pierre Trudeau</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1"/>
                          </a:solidFill>
                        </a:rPr>
                        <a:t>Head, Regulatory Administration</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1"/>
                          </a:solidFill>
                        </a:rPr>
                        <a:t>Regulatory Administration Section </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1"/>
                          </a:solidFill>
                        </a:rPr>
                        <a:t>Transportation Division</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1"/>
                          </a:solidFill>
                        </a:rPr>
                        <a:t>Environment Canada</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1"/>
                          </a:solidFill>
                        </a:rPr>
                        <a:t>351 St. Joseph Blvd.</a:t>
                      </a: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1"/>
                          </a:solidFill>
                        </a:rPr>
                        <a:t>Gatineau, QC  K1A 0H3</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400" baseline="0" noProof="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400" baseline="0" noProof="0" dirty="0" smtClean="0">
                          <a:solidFill>
                            <a:schemeClr val="tx1"/>
                          </a:solidFill>
                        </a:rPr>
                        <a:t>Tel.: 819-420-8065</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400" baseline="0" noProof="0" dirty="0" smtClean="0">
                        <a:solidFill>
                          <a:schemeClr val="tx1"/>
                        </a:solidFill>
                      </a:endParaRPr>
                    </a:p>
                  </a:txBody>
                  <a:tcPr/>
                </a:tc>
              </a:tr>
              <a:tr h="180474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CA" sz="1400" b="1" baseline="0" noProof="0" dirty="0" smtClean="0">
                        <a:solidFill>
                          <a:schemeClr val="tx2"/>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CA" sz="1400" b="1" baseline="0" noProof="0" dirty="0" smtClean="0">
                        <a:solidFill>
                          <a:schemeClr val="tx2"/>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CA" sz="1400" b="1" baseline="0" noProof="0" dirty="0" smtClean="0">
                        <a:solidFill>
                          <a:schemeClr val="tx2"/>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CA" sz="1400" b="1" baseline="0" noProof="0" dirty="0" smtClean="0">
                          <a:solidFill>
                            <a:schemeClr val="tx2"/>
                          </a:solidFill>
                        </a:rPr>
                        <a:t>For questions: </a:t>
                      </a:r>
                      <a:r>
                        <a:rPr lang="en-CA" sz="1400" b="1" baseline="0" noProof="0" dirty="0" smtClean="0">
                          <a:solidFill>
                            <a:schemeClr val="tx1"/>
                          </a:solidFill>
                          <a:hlinkClick r:id="rId3"/>
                        </a:rPr>
                        <a:t>VehicleandEngineInfo@ec.gc.ca</a:t>
                      </a:r>
                      <a:endParaRPr lang="en-CA" sz="1400" b="1" baseline="0" noProof="0" dirty="0" smtClean="0">
                        <a:solidFill>
                          <a:schemeClr val="tx1"/>
                        </a:solidFill>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1400" baseline="0" noProof="0" dirty="0" smtClean="0">
                        <a:solidFill>
                          <a:schemeClr val="tx1"/>
                        </a:solidFill>
                      </a:endParaRPr>
                    </a:p>
                  </a:txBody>
                  <a:tcPr/>
                </a:tc>
              </a:tr>
            </a:tbl>
          </a:graphicData>
        </a:graphic>
      </p:graphicFrame>
    </p:spTree>
    <p:extLst>
      <p:ext uri="{BB962C8B-B14F-4D97-AF65-F5344CB8AC3E}">
        <p14:creationId xmlns:p14="http://schemas.microsoft.com/office/powerpoint/2010/main" val="13307981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Testing and compliance verification 101 - ADM June 2013 - Comments from Stev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600" b="1"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600" b="1"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Testing and compliance verification 101 - ADM June 2013 - Comments from Steve</Template>
  <TotalTime>3167</TotalTime>
  <Words>380</Words>
  <Application>Microsoft Office PowerPoint</Application>
  <PresentationFormat>On-screen Show (4:3)</PresentationFormat>
  <Paragraphs>86</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Testing and compliance verification 101 - ADM June 2013 - Comments from Steve</vt:lpstr>
      <vt:lpstr>Marine Spark-Ignition Engine, Vessel and Off-Road Recreational Vehicle Emission Regulations </vt:lpstr>
      <vt:lpstr>Disclaimer</vt:lpstr>
      <vt:lpstr>Who is subject to the regulations?</vt:lpstr>
      <vt:lpstr>Option 1</vt:lpstr>
      <vt:lpstr>Option 1</vt:lpstr>
      <vt:lpstr>Option 2</vt:lpstr>
      <vt:lpstr>Option 2</vt:lpstr>
      <vt:lpstr>For assistance</vt:lpstr>
    </vt:vector>
  </TitlesOfParts>
  <Company>Environment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EC’s Vehicles and Engines Emissions Compliance Verification programs and the liaison process with the Enforcement Branch</dc:title>
  <dc:creator>Contant,Pierre [NCR]</dc:creator>
  <cp:lastModifiedBy>John McKnight</cp:lastModifiedBy>
  <cp:revision>175</cp:revision>
  <cp:lastPrinted>2015-01-30T15:23:53Z</cp:lastPrinted>
  <dcterms:created xsi:type="dcterms:W3CDTF">2014-01-27T18:15:26Z</dcterms:created>
  <dcterms:modified xsi:type="dcterms:W3CDTF">2015-02-26T18:55:25Z</dcterms:modified>
</cp:coreProperties>
</file>